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1"/>
  </p:notesMasterIdLst>
  <p:handoutMasterIdLst>
    <p:handoutMasterId r:id="rId22"/>
  </p:handoutMasterIdLst>
  <p:sldIdLst>
    <p:sldId id="256" r:id="rId2"/>
    <p:sldId id="280" r:id="rId3"/>
    <p:sldId id="257" r:id="rId4"/>
    <p:sldId id="258" r:id="rId5"/>
    <p:sldId id="298" r:id="rId6"/>
    <p:sldId id="260" r:id="rId7"/>
    <p:sldId id="261" r:id="rId8"/>
    <p:sldId id="309" r:id="rId9"/>
    <p:sldId id="289" r:id="rId10"/>
    <p:sldId id="287" r:id="rId11"/>
    <p:sldId id="307" r:id="rId12"/>
    <p:sldId id="308" r:id="rId13"/>
    <p:sldId id="291" r:id="rId14"/>
    <p:sldId id="295" r:id="rId15"/>
    <p:sldId id="262" r:id="rId16"/>
    <p:sldId id="279" r:id="rId17"/>
    <p:sldId id="284" r:id="rId18"/>
    <p:sldId id="283" r:id="rId19"/>
    <p:sldId id="306" r:id="rId20"/>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25" autoAdjust="0"/>
  </p:normalViewPr>
  <p:slideViewPr>
    <p:cSldViewPr>
      <p:cViewPr varScale="1">
        <p:scale>
          <a:sx n="72" d="100"/>
          <a:sy n="72"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583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583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583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92061E70-E973-4EE2-BD4B-BEE2B0C6A40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EDFB11F4-6F80-4C05-8C3C-3E7B7881FF5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a:ln/>
        </p:spPr>
      </p:sp>
      <p:sp>
        <p:nvSpPr>
          <p:cNvPr id="16387" name="Notes Placeholder 2"/>
          <p:cNvSpPr>
            <a:spLocks noGrp="1"/>
          </p:cNvSpPr>
          <p:nvPr>
            <p:ph type="body" idx="1"/>
          </p:nvPr>
        </p:nvSpPr>
        <p:spPr>
          <a:noFill/>
          <a:ln/>
        </p:spPr>
        <p:txBody>
          <a:bodyPr/>
          <a:lstStyle/>
          <a:p>
            <a:endParaRPr lang="en-US" smtClean="0">
              <a:latin typeface="Times New Roman" charset="0"/>
            </a:endParaRPr>
          </a:p>
        </p:txBody>
      </p:sp>
      <p:sp>
        <p:nvSpPr>
          <p:cNvPr id="16388" name="Slide Number Placeholder 3"/>
          <p:cNvSpPr>
            <a:spLocks noGrp="1"/>
          </p:cNvSpPr>
          <p:nvPr>
            <p:ph type="sldNum" sz="quarter" idx="5"/>
          </p:nvPr>
        </p:nvSpPr>
        <p:spPr>
          <a:noFill/>
        </p:spPr>
        <p:txBody>
          <a:bodyPr/>
          <a:lstStyle/>
          <a:p>
            <a:fld id="{B758344D-D550-4C54-8D8D-37561F351B54}"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135AA0B-4389-4EBB-A175-6B84A86A3548}" type="slidenum">
              <a:rPr lang="en-US"/>
              <a:pPr/>
              <a:t>10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latin typeface="Times New Roman" charset="0"/>
              </a:rPr>
              <a:t>This very common myth views acquaintance rapes as more a matter of miscommunication than anything else—that if a person would only speak up and make their needs clear, it would never happen;  that women are hard to interpret, often changing their minds; making it confusing for a guy.  </a:t>
            </a:r>
          </a:p>
          <a:p>
            <a:pPr eaLnBrk="1" hangingPunct="1"/>
            <a:r>
              <a:rPr lang="en-US" dirty="0" smtClean="0">
                <a:latin typeface="Times New Roman" charset="0"/>
              </a:rPr>
              <a:t>This myth also show as an ignorance of the legal definition of rape;  it assumes that strangers are more violent than acquaintances.  The myth reveals an ignorance of the source of the trauma of rape, which is the loss of control over one’s body, mind and spirit, regardless of whether the assailant is a stranger or an acquaintance.</a:t>
            </a:r>
          </a:p>
          <a:p>
            <a:pPr eaLnBrk="1" hangingPunct="1"/>
            <a:endParaRPr lang="en-US" dirty="0" smtClean="0">
              <a:latin typeface="Times New Roman" charset="0"/>
            </a:endParaRPr>
          </a:p>
          <a:p>
            <a:pPr eaLnBrk="1" hangingPunct="1"/>
            <a:r>
              <a:rPr lang="en-US" dirty="0" smtClean="0">
                <a:latin typeface="Times New Roman" charset="0"/>
              </a:rPr>
              <a:t>Women who are raped by someone they know experience a similar degree of trauma to those raped by a stranger. Acquaintance rape has NOTHING to do with miscommunication.  It has to do with people  believing they have a right to take what they want and an inability to see the other person as a human being.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Nearly</a:t>
            </a:r>
            <a:r>
              <a:rPr lang="en-US" baseline="0" dirty="0" smtClean="0"/>
              <a:t> all rapes are truthfully reported. </a:t>
            </a:r>
            <a:endParaRPr lang="en-US" dirty="0" smtClean="0"/>
          </a:p>
          <a:p>
            <a:r>
              <a:rPr lang="en-US" dirty="0" smtClean="0"/>
              <a:t>Difference between bad sex</a:t>
            </a:r>
            <a:r>
              <a:rPr lang="en-US" baseline="0" dirty="0" smtClean="0"/>
              <a:t> and sexual assault.</a:t>
            </a:r>
          </a:p>
          <a:p>
            <a:r>
              <a:rPr lang="en-US" baseline="0" dirty="0" smtClean="0"/>
              <a:t>Sexual assault is vastly underreported not over-reported.</a:t>
            </a:r>
          </a:p>
          <a:p>
            <a:r>
              <a:rPr lang="en-US" baseline="0" dirty="0" smtClean="0"/>
              <a:t>Reporting sexual assault is a long and drawn out process with a lot of emotional impact on the survivor.</a:t>
            </a:r>
          </a:p>
          <a:p>
            <a:r>
              <a:rPr lang="en-US" dirty="0" smtClean="0"/>
              <a:t>When someone regrets</a:t>
            </a:r>
            <a:r>
              <a:rPr lang="en-US" baseline="0" dirty="0" smtClean="0"/>
              <a:t> having sex most people wouldn’t go through having to tell administrators, police, family just to get back at someone.</a:t>
            </a:r>
          </a:p>
          <a:p>
            <a:endParaRPr lang="en-US" baseline="0" dirty="0" smtClean="0"/>
          </a:p>
        </p:txBody>
      </p:sp>
      <p:sp>
        <p:nvSpPr>
          <p:cNvPr id="4" name="Slide Number Placeholder 3"/>
          <p:cNvSpPr>
            <a:spLocks noGrp="1"/>
          </p:cNvSpPr>
          <p:nvPr>
            <p:ph type="sldNum" sz="quarter" idx="10"/>
          </p:nvPr>
        </p:nvSpPr>
        <p:spPr/>
        <p:txBody>
          <a:bodyPr/>
          <a:lstStyle/>
          <a:p>
            <a:fld id="{EDFB11F4-6F80-4C05-8C3C-3E7B7881FF5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Threats</a:t>
            </a:r>
            <a:r>
              <a:rPr lang="en-US" baseline="0" dirty="0" smtClean="0"/>
              <a:t> of violence are a weapon, alcohol and other drugs can be a weapon.</a:t>
            </a:r>
          </a:p>
          <a:p>
            <a:endParaRPr lang="en-US" baseline="0" dirty="0" smtClean="0"/>
          </a:p>
          <a:p>
            <a:r>
              <a:rPr lang="en-US" baseline="0" dirty="0" smtClean="0"/>
              <a:t>Rape is rape.</a:t>
            </a:r>
            <a:endParaRPr lang="en-US" dirty="0"/>
          </a:p>
        </p:txBody>
      </p:sp>
      <p:sp>
        <p:nvSpPr>
          <p:cNvPr id="4" name="Slide Number Placeholder 3"/>
          <p:cNvSpPr>
            <a:spLocks noGrp="1"/>
          </p:cNvSpPr>
          <p:nvPr>
            <p:ph type="sldNum" sz="quarter" idx="10"/>
          </p:nvPr>
        </p:nvSpPr>
        <p:spPr/>
        <p:txBody>
          <a:bodyPr/>
          <a:lstStyle/>
          <a:p>
            <a:fld id="{EDFB11F4-6F80-4C05-8C3C-3E7B7881FF5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A62ADEB-62C7-4FED-AFA9-0C01DACD5917}" type="slidenum">
              <a:rPr lang="en-US"/>
              <a:pPr/>
              <a:t>13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latin typeface="Times New Roman" charset="0"/>
              </a:rPr>
              <a:t>There has been quite a bit of research done by David Lisak-- on college men and sexual assault</a:t>
            </a:r>
          </a:p>
          <a:p>
            <a:pPr eaLnBrk="1" hangingPunct="1"/>
            <a:endParaRPr lang="en-US" smtClean="0">
              <a:latin typeface="Times New Roman" charset="0"/>
            </a:endParaRPr>
          </a:p>
          <a:p>
            <a:pPr eaLnBrk="1" hangingPunct="1"/>
            <a:r>
              <a:rPr lang="en-US" smtClean="0">
                <a:latin typeface="Times New Roman" charset="0"/>
              </a:rPr>
              <a:t>While many reported sexual assault involve physical force, many of the cases I work with involve manipulation, or emotional force such as coercion or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latin typeface="Times New Roman" charset="0"/>
              </a:rPr>
              <a:t>In one sample of 1,882 men with an average age of twenty-eight who were employed</a:t>
            </a:r>
          </a:p>
          <a:p>
            <a:r>
              <a:rPr lang="en-US" dirty="0" smtClean="0">
                <a:latin typeface="Times New Roman" charset="0"/>
              </a:rPr>
              <a:t>and attending college part-time, and who were representative of the diverse</a:t>
            </a:r>
          </a:p>
          <a:p>
            <a:r>
              <a:rPr lang="en-US" dirty="0" smtClean="0">
                <a:latin typeface="Times New Roman" charset="0"/>
              </a:rPr>
              <a:t>American population, 120 men had committed 483 rapes of women they knew.</a:t>
            </a:r>
          </a:p>
          <a:p>
            <a:r>
              <a:rPr lang="en-US" i="1" dirty="0" smtClean="0">
                <a:latin typeface="Times New Roman" charset="0"/>
              </a:rPr>
              <a:t>None of these rapes was ever reported.</a:t>
            </a:r>
          </a:p>
          <a:p>
            <a:endParaRPr lang="en-US" dirty="0" smtClean="0">
              <a:latin typeface="Times New Roman" charset="0"/>
            </a:endParaRPr>
          </a:p>
          <a:p>
            <a:r>
              <a:rPr lang="en-US" dirty="0" smtClean="0">
                <a:latin typeface="Times New Roman" charset="0"/>
              </a:rPr>
              <a:t>Of these 120 rapists, 44 men committed a single act of rape; 76 men</a:t>
            </a:r>
          </a:p>
          <a:p>
            <a:r>
              <a:rPr lang="en-US" dirty="0" smtClean="0">
                <a:latin typeface="Times New Roman" charset="0"/>
              </a:rPr>
              <a:t>committed 439 rapes, an average of nearly six rapes per rapist.</a:t>
            </a:r>
          </a:p>
          <a:p>
            <a:endParaRPr lang="en-US" dirty="0" smtClean="0">
              <a:latin typeface="Times New Roman" charset="0"/>
            </a:endParaRPr>
          </a:p>
          <a:p>
            <a:r>
              <a:rPr lang="en-US" dirty="0" smtClean="0">
                <a:latin typeface="Times New Roman" charset="0"/>
              </a:rPr>
              <a:t>The research on undetected rapists shows the same pattern as is found</a:t>
            </a:r>
          </a:p>
          <a:p>
            <a:r>
              <a:rPr lang="en-US" dirty="0" smtClean="0">
                <a:latin typeface="Times New Roman" charset="0"/>
              </a:rPr>
              <a:t>among incarcerated rapists: a small number of men commit the majority of</a:t>
            </a:r>
          </a:p>
          <a:p>
            <a:r>
              <a:rPr lang="en-US" dirty="0" smtClean="0">
                <a:latin typeface="Times New Roman" charset="0"/>
              </a:rPr>
              <a:t>crimes. But these undetected rapists do not reflect the stereotypes about rapists</a:t>
            </a:r>
          </a:p>
          <a:p>
            <a:r>
              <a:rPr lang="en-US" dirty="0" smtClean="0">
                <a:latin typeface="Times New Roman" charset="0"/>
              </a:rPr>
              <a:t>that have been derived from the incarcerated population or invented to explain</a:t>
            </a:r>
          </a:p>
          <a:p>
            <a:r>
              <a:rPr lang="en-US" dirty="0" smtClean="0">
                <a:latin typeface="Times New Roman" charset="0"/>
              </a:rPr>
              <a:t>the phenomenon of rape.</a:t>
            </a:r>
          </a:p>
          <a:p>
            <a:endParaRPr lang="en-US" dirty="0" smtClean="0">
              <a:latin typeface="Times New Roman" charset="0"/>
            </a:endParaRPr>
          </a:p>
        </p:txBody>
      </p:sp>
      <p:sp>
        <p:nvSpPr>
          <p:cNvPr id="36868" name="Slide Number Placeholder 3"/>
          <p:cNvSpPr>
            <a:spLocks noGrp="1"/>
          </p:cNvSpPr>
          <p:nvPr>
            <p:ph type="sldNum" sz="quarter" idx="5"/>
          </p:nvPr>
        </p:nvSpPr>
        <p:spPr>
          <a:noFill/>
        </p:spPr>
        <p:txBody>
          <a:bodyPr/>
          <a:lstStyle/>
          <a:p>
            <a:fld id="{A864F87D-3B62-443A-9D28-F4F1C2729425}"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69F1864-2B1E-4339-98F3-8D8BD7653687}" type="slidenum">
              <a:rPr lang="en-US"/>
              <a:pPr/>
              <a:t>15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latin typeface="Times New Roman" charset="0"/>
              </a:rPr>
              <a:t>Credibility</a:t>
            </a:r>
          </a:p>
          <a:p>
            <a:pPr eaLnBrk="1" hangingPunct="1"/>
            <a:r>
              <a:rPr lang="en-US" dirty="0" smtClean="0">
                <a:latin typeface="Times New Roman" charset="0"/>
              </a:rPr>
              <a:t>-Many victims don’t categorize their experience as serious enough to report/in many cases they would not classify what has happened to them as a sexual assault</a:t>
            </a:r>
          </a:p>
          <a:p>
            <a:pPr eaLnBrk="1" hangingPunct="1"/>
            <a:r>
              <a:rPr lang="en-US" dirty="0" smtClean="0">
                <a:latin typeface="Times New Roman" charset="0"/>
              </a:rPr>
              <a:t>-Some victims are afraid of reprisal by others</a:t>
            </a:r>
          </a:p>
          <a:p>
            <a:pPr eaLnBrk="1" hangingPunct="1"/>
            <a:r>
              <a:rPr lang="en-US" dirty="0" smtClean="0">
                <a:latin typeface="Times New Roman" charset="0"/>
              </a:rPr>
              <a:t>-Many don’t want other people to know/family to know</a:t>
            </a:r>
          </a:p>
          <a:p>
            <a:pPr eaLnBrk="1" hangingPunct="1"/>
            <a:endParaRPr lang="en-US" dirty="0" smtClean="0">
              <a:latin typeface="Times New Roman" charset="0"/>
            </a:endParaRPr>
          </a:p>
          <a:p>
            <a:pPr eaLnBrk="1" hangingPunct="1"/>
            <a:r>
              <a:rPr lang="en-US" dirty="0" smtClean="0">
                <a:latin typeface="Times New Roman" charset="0"/>
              </a:rPr>
              <a:t>Their own community (Greek/Athletics/Club Sports/The Unions)—If the perpetrator is someone within the community the victim resides in or has affiliation to, this could be perceived as disrupting or bringing down the whole community</a:t>
            </a:r>
          </a:p>
          <a:p>
            <a:pPr eaLnBrk="1" hangingPunct="1"/>
            <a:r>
              <a:rPr lang="en-US" dirty="0" smtClean="0">
                <a:latin typeface="Times New Roman" charset="0"/>
              </a:rPr>
              <a:t>For international students, language barriers might be a </a:t>
            </a:r>
            <a:r>
              <a:rPr lang="en-US" dirty="0" err="1" smtClean="0">
                <a:latin typeface="Times New Roman" charset="0"/>
              </a:rPr>
              <a:t>barrrier</a:t>
            </a:r>
            <a:r>
              <a:rPr lang="en-US" dirty="0" smtClean="0">
                <a:latin typeface="Times New Roman" charset="0"/>
              </a:rPr>
              <a:t> (or the fact that they might not come from a country that has the same types of resources that we do)</a:t>
            </a:r>
          </a:p>
          <a:p>
            <a:pPr eaLnBrk="1" hangingPunct="1"/>
            <a:r>
              <a:rPr lang="en-US" dirty="0" smtClean="0">
                <a:latin typeface="Times New Roman" charset="0"/>
              </a:rPr>
              <a:t>LGBT barriers might include students’ past experience with reporting any type of issue to law enforcement or to a medical professional and then having a lack of insensitivity.</a:t>
            </a:r>
          </a:p>
          <a:p>
            <a:pPr eaLnBrk="1" hangingPunct="1"/>
            <a:r>
              <a:rPr lang="en-US" dirty="0" smtClean="0">
                <a:latin typeface="Times New Roman" charset="0"/>
              </a:rPr>
              <a:t>Male survivors: Not marginalized group, but face additional barriers</a:t>
            </a:r>
          </a:p>
          <a:p>
            <a:pPr eaLnBrk="1" hangingPunct="1"/>
            <a:r>
              <a:rPr lang="en-US" dirty="0" smtClean="0">
                <a:latin typeface="Times New Roman" charset="0"/>
              </a:rPr>
              <a:t>Lack of faith in the conduct system or criminal system</a:t>
            </a:r>
          </a:p>
          <a:p>
            <a:pPr eaLnBrk="1" hangingPunct="1"/>
            <a:endParaRPr lang="en-US" dirty="0"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326BEC6-3504-4D7E-9FD1-A85E425726D2}" type="slidenum">
              <a:rPr lang="en-US"/>
              <a:pPr/>
              <a:t>16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latin typeface="Times New Roman" charset="0"/>
              </a:rPr>
              <a:t>Some victims are controlled (appear calm, composed, subdued, in control of feelings); others are expressive (demonstrate anger, fear, anxiety; may be restless, tense, crying, or smiling nervously) I have observed students who have been victimized become very sexually active to victims who say they never want to have sex again. </a:t>
            </a:r>
          </a:p>
          <a:p>
            <a:pPr marL="228600" indent="-228600" eaLnBrk="1" hangingPunct="1">
              <a:buFontTx/>
              <a:buAutoNum type="arabicPeriod"/>
            </a:pPr>
            <a:r>
              <a:rPr lang="en-US" smtClean="0">
                <a:latin typeface="Times New Roman" charset="0"/>
              </a:rPr>
              <a:t>Effects may be seen when the victim tries to remember; memories may be impossible or difficult to retrieve.  (Initial reports from the victim may be scant; subsequent ones may have more detail.  Doesn’t mean the victim was lying.)</a:t>
            </a:r>
          </a:p>
          <a:p>
            <a:pPr marL="228600" indent="-228600" eaLnBrk="1" hangingPunct="1"/>
            <a:r>
              <a:rPr lang="en-US" smtClean="0">
                <a:latin typeface="Times New Roman" charset="0"/>
              </a:rPr>
              <a:t>Rape Trauma Syndrome</a:t>
            </a:r>
          </a:p>
          <a:p>
            <a:pPr marL="228600" indent="-228600" eaLnBrk="1" hangingPunct="1"/>
            <a:r>
              <a:rPr lang="en-US" smtClean="0">
                <a:latin typeface="Times New Roman" charset="0"/>
              </a:rPr>
              <a:t>Long-term effects: May include:</a:t>
            </a:r>
          </a:p>
          <a:p>
            <a:pPr marL="228600" indent="-228600" eaLnBrk="1" hangingPunct="1">
              <a:buFontTx/>
              <a:buAutoNum type="arabicPeriod"/>
            </a:pPr>
            <a:r>
              <a:rPr lang="en-US" smtClean="0">
                <a:latin typeface="Times New Roman" charset="0"/>
              </a:rPr>
              <a:t>Poor academic/work performance</a:t>
            </a:r>
          </a:p>
          <a:p>
            <a:pPr marL="228600" indent="-228600" eaLnBrk="1" hangingPunct="1">
              <a:buFontTx/>
              <a:buAutoNum type="arabicPeriod"/>
            </a:pPr>
            <a:r>
              <a:rPr lang="en-US" smtClean="0">
                <a:latin typeface="Times New Roman" charset="0"/>
              </a:rPr>
              <a:t>Dropping out of school</a:t>
            </a:r>
          </a:p>
          <a:p>
            <a:pPr marL="228600" indent="-228600" eaLnBrk="1" hangingPunct="1">
              <a:buFontTx/>
              <a:buAutoNum type="arabicPeriod"/>
            </a:pPr>
            <a:r>
              <a:rPr lang="en-US" smtClean="0">
                <a:latin typeface="Times New Roman" charset="0"/>
              </a:rPr>
              <a:t>Gynecological and/or menstrual problems, backaches, urinary infections and/or migraines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1AD729D-9304-45EE-8EF8-CCF368927A60}" type="slidenum">
              <a:rPr lang="en-US"/>
              <a:pPr/>
              <a:t>17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Times New Roman" charset="0"/>
              </a:rPr>
              <a:t>Survivors are more likely to use judicial affairs processes when they find that  the staff and board will respond respectfully and are trained on the issues</a:t>
            </a:r>
          </a:p>
          <a:p>
            <a:pPr eaLnBrk="1" hangingPunct="1"/>
            <a:endParaRPr lang="en-US" smtClean="0">
              <a:latin typeface="Times New Roman" charset="0"/>
            </a:endParaRPr>
          </a:p>
          <a:p>
            <a:pPr eaLnBrk="1" hangingPunct="1"/>
            <a:r>
              <a:rPr lang="en-US" smtClean="0">
                <a:latin typeface="Times New Roman" charset="0"/>
              </a:rPr>
              <a:t>I believe that students have the right to timely disposition of the case—regardless if you are a complainant or accused student.  When it comes to formal hearings, cases can sometimes go on for months.</a:t>
            </a:r>
          </a:p>
          <a:p>
            <a:pPr eaLnBrk="1" hangingPunct="1"/>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FB11F4-6F80-4C05-8C3C-3E7B7881FF5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FB11F4-6F80-4C05-8C3C-3E7B7881FF5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CF05E1A-8C9C-4F13-BE0D-CA30FCD9751B}"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smtClean="0">
                <a:latin typeface="Times New Roman" charset="0"/>
              </a:rPr>
              <a:t>Talk about he/she pronouns, lgbtq survivors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E82EE55-F4DD-422E-AEA1-C1067DA48FE0}"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latin typeface="Times New Roman" charset="0"/>
              </a:rPr>
              <a:t>Introductions: Include our role : Here to provide information on (primarily) </a:t>
            </a:r>
            <a:r>
              <a:rPr lang="en-US" dirty="0" err="1" smtClean="0">
                <a:latin typeface="Times New Roman" charset="0"/>
              </a:rPr>
              <a:t>sa</a:t>
            </a:r>
            <a:r>
              <a:rPr lang="en-US" dirty="0" smtClean="0">
                <a:latin typeface="Times New Roman" charset="0"/>
              </a:rPr>
              <a:t> today—not  domestic and dating violence and stalking –</a:t>
            </a:r>
          </a:p>
          <a:p>
            <a:pPr eaLnBrk="1" hangingPunct="1"/>
            <a:r>
              <a:rPr lang="en-US" dirty="0" smtClean="0">
                <a:latin typeface="Times New Roman" charset="0"/>
              </a:rPr>
              <a:t>Depending on our life experiences, hearing these cases and learning about sexual assault can be difficult— Please feel free to leave the room, get a drink of water, etc.</a:t>
            </a:r>
          </a:p>
          <a:p>
            <a:pPr eaLnBrk="1" hangingPunct="1"/>
            <a:endParaRPr lang="en-US" dirty="0" smtClean="0">
              <a:latin typeface="Times New Roman" charset="0"/>
            </a:endParaRPr>
          </a:p>
          <a:p>
            <a:pPr eaLnBrk="1" hangingPunct="1"/>
            <a:r>
              <a:rPr lang="en-US" dirty="0" smtClean="0">
                <a:latin typeface="Times New Roman" charset="0"/>
              </a:rPr>
              <a:t>Abigail: </a:t>
            </a:r>
            <a:r>
              <a:rPr lang="en-US" dirty="0" err="1" smtClean="0">
                <a:latin typeface="Times New Roman" charset="0"/>
              </a:rPr>
              <a:t>Sexperience</a:t>
            </a:r>
            <a:r>
              <a:rPr lang="en-US" dirty="0" smtClean="0">
                <a:latin typeface="Times New Roman" charset="0"/>
              </a:rPr>
              <a:t>:</a:t>
            </a:r>
            <a:r>
              <a:rPr lang="en-US" baseline="0" dirty="0" smtClean="0">
                <a:latin typeface="Times New Roman" charset="0"/>
              </a:rPr>
              <a:t> </a:t>
            </a:r>
            <a:r>
              <a:rPr lang="en-US" dirty="0" smtClean="0">
                <a:latin typeface="Times New Roman" charset="0"/>
              </a:rPr>
              <a:t>Think of your last sexual experience.  Now who wants to share?  </a:t>
            </a:r>
          </a:p>
          <a:p>
            <a:pPr eaLnBrk="1" hangingPunct="1"/>
            <a:endParaRPr lang="en-US" dirty="0" smtClean="0">
              <a:latin typeface="Times New Roman" charset="0"/>
            </a:endParaRPr>
          </a:p>
          <a:p>
            <a:pPr eaLnBrk="1" hangingPunct="1"/>
            <a:r>
              <a:rPr lang="en-US" dirty="0" smtClean="0">
                <a:latin typeface="Times New Roman" charset="0"/>
              </a:rPr>
              <a:t>Jessica:</a:t>
            </a:r>
            <a:r>
              <a:rPr lang="en-US" baseline="0" dirty="0" smtClean="0">
                <a:latin typeface="Times New Roman" charset="0"/>
              </a:rPr>
              <a:t> </a:t>
            </a:r>
            <a:r>
              <a:rPr lang="en-US" dirty="0" smtClean="0">
                <a:latin typeface="Times New Roman" charset="0"/>
              </a:rPr>
              <a:t>Although we recognize that women and men are both victims of sexual violence, we know that 90% of all survivors are women.  Therefore, you will probably here may referring to women more than men in the training.  Also talk about </a:t>
            </a:r>
            <a:r>
              <a:rPr lang="en-US" dirty="0" err="1" smtClean="0">
                <a:latin typeface="Times New Roman" charset="0"/>
              </a:rPr>
              <a:t>lgbtq</a:t>
            </a:r>
            <a:r>
              <a:rPr lang="en-US" dirty="0" smtClean="0">
                <a:latin typeface="Times New Roman" charset="0"/>
              </a:rPr>
              <a:t> issues.</a:t>
            </a:r>
            <a:r>
              <a:rPr lang="en-US" baseline="0" dirty="0" smtClean="0">
                <a:latin typeface="Times New Roman" charset="0"/>
              </a:rPr>
              <a:t> Anyone can be a survivor…</a:t>
            </a:r>
            <a:endParaRPr lang="en-US" dirty="0"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9DCBB25-807F-4A4C-866F-4365AA3C5B3B}"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Times New Roman" charset="0"/>
                <a:cs typeface="Times New Roman" charset="0"/>
              </a:rPr>
              <a:t>National College Women Study—Fisher’s Study in 2,000</a:t>
            </a:r>
          </a:p>
          <a:p>
            <a:pPr eaLnBrk="1" hangingPunct="1"/>
            <a:r>
              <a:rPr lang="en-US" dirty="0" smtClean="0">
                <a:latin typeface="Times New Roman" charset="0"/>
                <a:cs typeface="Times New Roman" charset="0"/>
              </a:rPr>
              <a:t>In one school year, approximately 13% of college women report being stalked (experiencing repeated, obsessive, and frightening behavior that made them concerned for their safety).  [The Sexual Victimization of College Women, U.S. Department of Justice, January 2001]</a:t>
            </a:r>
          </a:p>
          <a:p>
            <a:pPr eaLnBrk="1" hangingPunct="1"/>
            <a:r>
              <a:rPr lang="en-US" dirty="0" smtClean="0">
                <a:solidFill>
                  <a:srgbClr val="000000"/>
                </a:solidFill>
                <a:latin typeface="Times New Roman" charset="0"/>
                <a:cs typeface="Times New Roman" charset="0"/>
              </a:rPr>
              <a:t>Women ages 16 to 24 experience the highest rate of intimate partner violence, nearly 20 per 1000 women in 1998.  [Bureau of Justice Special Report: Intimate Partner Violence, U.S. Department of Justice, 2000]</a:t>
            </a:r>
            <a:r>
              <a:rPr lang="en-US" dirty="0" smtClean="0">
                <a:latin typeface="Times New Roman" charset="0"/>
              </a:rPr>
              <a:t> </a:t>
            </a:r>
          </a:p>
          <a:p>
            <a:pPr eaLnBrk="1" hangingPunct="1"/>
            <a:r>
              <a:rPr lang="en-US" dirty="0" smtClean="0">
                <a:latin typeface="Times New Roman" charset="0"/>
              </a:rPr>
              <a:t>Other stats:</a:t>
            </a:r>
          </a:p>
          <a:p>
            <a:pPr eaLnBrk="1" hangingPunct="1"/>
            <a:r>
              <a:rPr lang="en-US" dirty="0" smtClean="0">
                <a:latin typeface="Times New Roman" charset="0"/>
              </a:rPr>
              <a:t>SA Perpetrators—RAINN calculation based on 2002 National Crime Victimization Survey, Bureau of Justice Statistics, U. S. Department of Justice</a:t>
            </a:r>
          </a:p>
          <a:p>
            <a:pPr eaLnBrk="1" hangingPunct="1"/>
            <a:r>
              <a:rPr lang="en-US" dirty="0" smtClean="0">
                <a:latin typeface="Times New Roman" charset="0"/>
              </a:rPr>
              <a:t>False reporting stat from St. John’s Law Review 66, (1993) 979-1045.</a:t>
            </a:r>
          </a:p>
          <a:p>
            <a:pPr eaLnBrk="1" hangingPunct="1"/>
            <a:endParaRPr lang="en-US" dirty="0" smtClean="0">
              <a:latin typeface="Times New Roman" charset="0"/>
            </a:endParaRPr>
          </a:p>
          <a:p>
            <a:pPr eaLnBrk="1" hangingPunct="1"/>
            <a:r>
              <a:rPr lang="en-US" b="1" dirty="0" smtClean="0">
                <a:latin typeface="Times New Roman" charset="0"/>
              </a:rPr>
              <a:t>Taking a look at the stats, as a judicial board member, how many of these cases have you seen come forward?  Why do you think people are reluctant to come forward?  Go through the process?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29DB7A7-71B1-4BA0-AA38-442668C8BE02}"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latin typeface="Times New Roman" charset="0"/>
              </a:rPr>
              <a:t>2004 study was done by Mohler-Kuk, Dowdall, Koss, and Weshler (Correlates of Rape while Intoxicated in a National Sampling)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F8247AE-E8EA-49EE-A52E-098A4DBA735B}" type="slidenum">
              <a:rPr lang="en-US"/>
              <a:pPr/>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dirty="0" smtClean="0">
                <a:latin typeface="Times New Roman" charset="0"/>
              </a:rPr>
              <a:t>Sexual Assault--At its most basic level, sexual assault refers to any form of non-consensual sexual activity, which encompasses all unwanted sexual acts from intimidation to touching to penetration</a:t>
            </a:r>
            <a:r>
              <a:rPr lang="en-US" dirty="0" smtClean="0">
                <a:latin typeface="Times New Roman" charset="0"/>
              </a:rPr>
              <a:t>.  </a:t>
            </a:r>
          </a:p>
          <a:p>
            <a:pPr eaLnBrk="1" hangingPunct="1"/>
            <a:endParaRPr lang="en-US" dirty="0" smtClean="0">
              <a:latin typeface="Times New Roman" charset="0"/>
            </a:endParaRPr>
          </a:p>
          <a:p>
            <a:pPr eaLnBrk="1" hangingPunct="1"/>
            <a:r>
              <a:rPr lang="en-US" dirty="0" smtClean="0">
                <a:latin typeface="Times New Roman" charset="0"/>
              </a:rPr>
              <a:t>Sexual Assault humiliates, intimidates, controls, and instill fear.</a:t>
            </a:r>
          </a:p>
          <a:p>
            <a:pPr eaLnBrk="1" hangingPunct="1"/>
            <a:r>
              <a:rPr lang="en-US" b="1" dirty="0" smtClean="0">
                <a:latin typeface="Times New Roman" charset="0"/>
              </a:rPr>
              <a:t>Sexual violence</a:t>
            </a:r>
            <a:r>
              <a:rPr lang="en-US" dirty="0" smtClean="0">
                <a:latin typeface="Times New Roman" charset="0"/>
              </a:rPr>
              <a:t>, a broader term, that encompasses sexual assault, ranges from verbal harassment to sexual assault or abuse to rape to sexual homicide.</a:t>
            </a:r>
          </a:p>
          <a:p>
            <a:pPr eaLnBrk="1" hangingPunct="1"/>
            <a:r>
              <a:rPr lang="en-US" b="1" dirty="0" smtClean="0">
                <a:latin typeface="Times New Roman" charset="0"/>
              </a:rPr>
              <a:t>Dating violence-Domestic violence</a:t>
            </a:r>
            <a:r>
              <a:rPr lang="en-US" dirty="0" smtClean="0">
                <a:latin typeface="Times New Roman" charset="0"/>
              </a:rPr>
              <a:t> </a:t>
            </a:r>
            <a:r>
              <a:rPr lang="en-US" b="1" dirty="0" smtClean="0">
                <a:latin typeface="Times New Roman" charset="0"/>
              </a:rPr>
              <a:t>(sometimes called relationship violence is included in this definition)</a:t>
            </a:r>
          </a:p>
          <a:p>
            <a:pPr eaLnBrk="1" hangingPunct="1"/>
            <a:r>
              <a:rPr lang="en-US" b="1" dirty="0" smtClean="0">
                <a:latin typeface="Times New Roman" charset="0"/>
              </a:rPr>
              <a:t>Assaults and controlling behaviors in which on intimate partner uses physical violence; coercion, threats; intimidation, isolation, or emotional, sexual or economic abuse to control the other partner in the relationship</a:t>
            </a:r>
          </a:p>
          <a:p>
            <a:pPr eaLnBrk="1" hangingPunct="1"/>
            <a:r>
              <a:rPr lang="en-US" b="1" dirty="0" smtClean="0">
                <a:latin typeface="Times New Roman" charset="0"/>
              </a:rPr>
              <a:t>An intimate partner my be of either sex and is defined as a spouse, former spouse, person who cohabits with or used to cohabit with the other partner, or person who shares a child in common with the other person.</a:t>
            </a:r>
          </a:p>
          <a:p>
            <a:pPr eaLnBrk="1" hangingPunct="1"/>
            <a:r>
              <a:rPr lang="en-US" dirty="0" smtClean="0">
                <a:latin typeface="Times New Roman" charset="0"/>
              </a:rPr>
              <a:t>	</a:t>
            </a:r>
          </a:p>
          <a:p>
            <a:pPr eaLnBrk="1" hangingPunct="1"/>
            <a:r>
              <a:rPr lang="en-US" b="1" dirty="0" smtClean="0">
                <a:latin typeface="Times New Roman" charset="0"/>
              </a:rPr>
              <a:t>Stalking</a:t>
            </a:r>
          </a:p>
          <a:p>
            <a:pPr eaLnBrk="1" hangingPunct="1"/>
            <a:r>
              <a:rPr lang="en-US" b="1" dirty="0" smtClean="0">
                <a:latin typeface="Times New Roman" charset="0"/>
              </a:rPr>
              <a:t>The willful, malicious and repeated harassing of an individual by another person. Any </a:t>
            </a:r>
            <a:r>
              <a:rPr lang="en-US" b="1" dirty="0" err="1" smtClean="0">
                <a:latin typeface="Times New Roman" charset="0"/>
              </a:rPr>
              <a:t>repititive</a:t>
            </a:r>
            <a:r>
              <a:rPr lang="en-US" b="1" dirty="0" smtClean="0">
                <a:latin typeface="Times New Roman" charset="0"/>
              </a:rPr>
              <a:t>, obsessive or unwanted contact or behavior that threatens or places fear in the victim constitutes stalking, including activities such as following the individual, showing up at her or his home or workplace, sending unwanted messages (email) or objects, vandalizing property, making harassing phone calls.</a:t>
            </a:r>
          </a:p>
          <a:p>
            <a:pPr eaLnBrk="1" hangingPunct="1"/>
            <a:r>
              <a:rPr lang="en-US" b="1" dirty="0" smtClean="0">
                <a:latin typeface="Times New Roman" charset="0"/>
              </a:rPr>
              <a:t>Stalking is against federal law and is also illegal in ALL 50 states</a:t>
            </a:r>
            <a:r>
              <a:rPr lang="en-US" dirty="0" smtClean="0">
                <a:latin typeface="Times New Roman" charset="0"/>
              </a:rPr>
              <a:t>, although state statutes may define stalking differently.</a:t>
            </a:r>
          </a:p>
          <a:p>
            <a:pPr eaLnBrk="1" hangingPunct="1"/>
            <a:endParaRPr lang="en-US" dirty="0" smtClean="0">
              <a:latin typeface="Times New Roman" charset="0"/>
            </a:endParaRPr>
          </a:p>
          <a:p>
            <a:pPr eaLnBrk="1" hangingPunct="1"/>
            <a:r>
              <a:rPr lang="en-US" b="1" dirty="0" smtClean="0">
                <a:latin typeface="Times New Roman" charset="0"/>
              </a:rPr>
              <a:t>In all of these definitions, there is a theme of power and control.</a:t>
            </a:r>
            <a:r>
              <a:rPr lang="en-US" dirty="0" smtClean="0">
                <a:latin typeface="Times New Roman" charset="0"/>
              </a:rPr>
              <a:t> Sexual assault clearly illustrates the ways in which violence against women is a symptom of a power differential along gender lines:  men commit most rapes (99%) and 91% of rapes are committed against women or girls. (Lawrence Greenfield. Washington D.C. DOJ 1,997)</a:t>
            </a:r>
          </a:p>
          <a:p>
            <a:pPr eaLnBrk="1" hangingPunct="1"/>
            <a:r>
              <a:rPr lang="en-US" dirty="0" smtClean="0">
                <a:latin typeface="Times New Roman" charset="0"/>
              </a:rPr>
              <a:t>Of the males who are victims of sexual assault, most are victimized because they are a part of a disempowered group –the vast majority of them when they are children (often very young), as well as disproportionately numbers of men with physical or developmental disabilities, prison inmates, gay men and so on. </a:t>
            </a:r>
          </a:p>
          <a:p>
            <a:pPr eaLnBrk="1" hangingPunct="1"/>
            <a:r>
              <a:rPr lang="en-US" b="1" dirty="0" smtClean="0">
                <a:latin typeface="Times New Roman" charset="0"/>
              </a:rPr>
              <a:t>Pass out wheel – emphasize isolation, emotional abuse, intimidation—</a:t>
            </a:r>
            <a:r>
              <a:rPr lang="en-US" b="1" dirty="0" err="1" smtClean="0">
                <a:latin typeface="Times New Roman" charset="0"/>
              </a:rPr>
              <a:t>Tak</a:t>
            </a:r>
            <a:r>
              <a:rPr lang="en-US" b="1" dirty="0" smtClean="0">
                <a:latin typeface="Times New Roman" charset="0"/>
              </a:rPr>
              <a:t> a look at Domestic and Dating Violence</a:t>
            </a:r>
          </a:p>
          <a:p>
            <a:pPr eaLnBrk="1" hangingPunct="1"/>
            <a:r>
              <a:rPr lang="en-US" dirty="0" smtClean="0">
                <a:latin typeface="Times New Roman" charset="0"/>
              </a:rPr>
              <a:t>Outer wheel describes methods used to keep relationship together</a:t>
            </a:r>
          </a:p>
          <a:p>
            <a:pPr eaLnBrk="1" hangingPunct="1"/>
            <a:r>
              <a:rPr lang="en-US" dirty="0" smtClean="0">
                <a:latin typeface="Times New Roman" charset="0"/>
              </a:rPr>
              <a:t>Some abusers do not resort to actual violence</a:t>
            </a:r>
          </a:p>
          <a:p>
            <a:pPr eaLnBrk="1" hangingPunct="1"/>
            <a:endParaRPr lang="en-US" dirty="0"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F0104FF-6715-4479-8498-29E8DB36C276}" type="slidenum">
              <a:rPr lang="en-US"/>
              <a:pPr/>
              <a:t>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latin typeface="Times New Roman" charset="0"/>
            </a:endParaRPr>
          </a:p>
          <a:p>
            <a:pPr eaLnBrk="1" hangingPunct="1"/>
            <a:r>
              <a:rPr lang="en-US" b="1" dirty="0" smtClean="0">
                <a:latin typeface="Times New Roman" charset="0"/>
              </a:rPr>
              <a:t>Each person is given newsprint and a marker.  The sheets each have one of the following questions at the top:</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Times New Roman" charset="0"/>
              </a:rPr>
              <a:t>Activity--get into groups of 3-4 people and come up with as many myths that you have heard through the media, from your work as a or through your conversations with others on some of the myths surrounding sexual assault.</a:t>
            </a:r>
          </a:p>
          <a:p>
            <a:pPr eaLnBrk="1" hangingPunct="1"/>
            <a:endParaRPr lang="en-US" b="1" dirty="0" smtClean="0">
              <a:latin typeface="Times New Roman" charset="0"/>
            </a:endParaRPr>
          </a:p>
          <a:p>
            <a:pPr eaLnBrk="1" hangingPunct="1"/>
            <a:endParaRPr lang="en-US" dirty="0" smtClean="0">
              <a:latin typeface="Times New Roman" charset="0"/>
            </a:endParaRPr>
          </a:p>
          <a:p>
            <a:pPr eaLnBrk="1" hangingPunct="1"/>
            <a:r>
              <a:rPr lang="en-US" dirty="0" smtClean="0">
                <a:latin typeface="Times New Roman" charset="0"/>
              </a:rPr>
              <a:t>What kind of person gets raped?</a:t>
            </a:r>
          </a:p>
          <a:p>
            <a:pPr eaLnBrk="1" hangingPunct="1"/>
            <a:r>
              <a:rPr lang="en-US" dirty="0" smtClean="0">
                <a:latin typeface="Times New Roman" charset="0"/>
              </a:rPr>
              <a:t>What kind of person commits a sexual assault?</a:t>
            </a:r>
          </a:p>
          <a:p>
            <a:pPr eaLnBrk="1" hangingPunct="1"/>
            <a:endParaRPr lang="en-US" dirty="0" smtClean="0">
              <a:latin typeface="Times New Roman" charset="0"/>
            </a:endParaRPr>
          </a:p>
          <a:p>
            <a:pPr eaLnBrk="1" hangingPunct="1"/>
            <a:r>
              <a:rPr lang="en-US" dirty="0" smtClean="0">
                <a:latin typeface="Times New Roman" charset="0"/>
              </a:rPr>
              <a:t>The groups have ten minutes to write as many stereotypes as they can think of that relate to their question.  Then they should report back to the larger group, sharing their thoughts.</a:t>
            </a:r>
          </a:p>
          <a:p>
            <a:pPr eaLnBrk="1" hangingPunct="1"/>
            <a:r>
              <a:rPr lang="en-US" dirty="0" smtClean="0">
                <a:latin typeface="Times New Roman" charset="0"/>
              </a:rPr>
              <a:t>Purpose of the exercise:  separating fact from fiction. </a:t>
            </a:r>
          </a:p>
          <a:p>
            <a:pPr eaLnBrk="1" hangingPunct="1"/>
            <a:endParaRPr lang="en-US" dirty="0" smtClean="0">
              <a:latin typeface="Times New Roman" charset="0"/>
            </a:endParaRPr>
          </a:p>
          <a:p>
            <a:pPr eaLnBrk="1" hangingPunct="1"/>
            <a:endParaRPr lang="en-US" dirty="0" smtClean="0">
              <a:latin typeface="Times New Roman" charset="0"/>
            </a:endParaRPr>
          </a:p>
          <a:p>
            <a:pPr eaLnBrk="1" hangingPunct="1"/>
            <a:endParaRPr lang="en-US" dirty="0" smtClean="0">
              <a:latin typeface="Times New Roman" charset="0"/>
            </a:endParaRPr>
          </a:p>
          <a:p>
            <a:pPr eaLnBrk="1" hangingPunct="1"/>
            <a:r>
              <a:rPr lang="en-US" dirty="0" smtClean="0">
                <a:latin typeface="Times New Roman" charset="0"/>
              </a:rPr>
              <a:t>Myths keep us from understanding that sexual violence is connected to accepted social values of masculinity, </a:t>
            </a:r>
            <a:r>
              <a:rPr lang="en-US" dirty="0" err="1" smtClean="0">
                <a:latin typeface="Times New Roman" charset="0"/>
              </a:rPr>
              <a:t>femininty</a:t>
            </a:r>
            <a:r>
              <a:rPr lang="en-US" dirty="0" smtClean="0">
                <a:latin typeface="Times New Roman" charset="0"/>
              </a:rPr>
              <a:t>, and sexuality—that rape is common in everyday interactions.  </a:t>
            </a:r>
          </a:p>
          <a:p>
            <a:pPr eaLnBrk="1" hangingPunct="1"/>
            <a:endParaRPr lang="en-US" dirty="0" smtClean="0">
              <a:latin typeface="Times New Roman" charset="0"/>
            </a:endParaRPr>
          </a:p>
          <a:p>
            <a:pPr eaLnBrk="1" hangingPunct="1"/>
            <a:r>
              <a:rPr lang="en-US" dirty="0" smtClean="0">
                <a:latin typeface="Times New Roman" charset="0"/>
              </a:rPr>
              <a:t>Important to know that many survivors have internalized these myths.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FB11F4-6F80-4C05-8C3C-3E7B7881FF5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AEE964F-ECEE-481C-8CC7-C22B47AC214A}" type="slidenum">
              <a:rPr lang="en-US"/>
              <a:pPr/>
              <a:t>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lnSpc>
                <a:spcPct val="80000"/>
              </a:lnSpc>
            </a:pPr>
            <a:r>
              <a:rPr lang="en-US" sz="800" dirty="0" smtClean="0">
                <a:latin typeface="Times New Roman" charset="0"/>
              </a:rPr>
              <a:t>Alcohol is not the cause of sexual assault;  however there is a correlation between the two.  Alcohol does reduce inhibitions. Alcohol is involved in MANY of our sexual assault cases on the UO campus (and probably other campuses across the state and throughout the nation). </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Many of the cases I have worked with--the accused student is under the influence of alcohol as well as the complaining student. Drinking makes it easy for the students to ignore sexual boundaries, while intoxication makes it more difficult for students to guard against any type of attack. </a:t>
            </a:r>
          </a:p>
          <a:p>
            <a:pPr marL="228600" indent="-228600" eaLnBrk="1" hangingPunct="1">
              <a:lnSpc>
                <a:spcPct val="80000"/>
              </a:lnSpc>
            </a:pPr>
            <a:r>
              <a:rPr lang="en-US" sz="800" dirty="0" smtClean="0">
                <a:latin typeface="Times New Roman" charset="0"/>
              </a:rPr>
              <a:t>If only one person is drinking, it is more likely to be the perpetrator than the victim…(research_________)</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A common misunderstanding is that if people commit sexual assaults only when drunk, then (a) the drinking must have caused the assault </a:t>
            </a:r>
          </a:p>
          <a:p>
            <a:pPr marL="228600" indent="-228600" eaLnBrk="1" hangingPunct="1">
              <a:lnSpc>
                <a:spcPct val="80000"/>
              </a:lnSpc>
            </a:pPr>
            <a:r>
              <a:rPr lang="en-US" sz="800" dirty="0" smtClean="0">
                <a:latin typeface="Times New Roman" charset="0"/>
              </a:rPr>
              <a:t>This  erroneous conclusions confuse correlation and causation. To illustrate, consider the correlation between consciousness and sexual assault. Perpetrators of sexual assault typically commit sexual assaults only when they are awake, but it would be ridiculous to suggest that being awake caused them to commit sexual assaults.</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 So, what is the relationship between alcohol and sexual violence? </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First, alcohol use does not cause sexual violence. Putting alcohol into your system does not cause you to commit a sexual assault anymore than putting gasoline into your car causes you to drive to the airport. Gasoline makes it easier to do what you want to do (e.g., drive a car) while alcohol also makes it easier to do what you want to do (e.g., grope women). If you do not at least think about doing something when sober, you are not likely to do it when drunk.</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 </a:t>
            </a:r>
          </a:p>
          <a:p>
            <a:pPr marL="228600" indent="-228600" eaLnBrk="1" hangingPunct="1">
              <a:lnSpc>
                <a:spcPct val="80000"/>
              </a:lnSpc>
            </a:pPr>
            <a:r>
              <a:rPr lang="en-US" sz="800" dirty="0" smtClean="0">
                <a:latin typeface="Times New Roman" charset="0"/>
              </a:rPr>
              <a:t>Sexual assault occurs despite alcohol use, not because of it. When someone is extremely intoxicated, we call that person “impaired.” “Impaired” means that you have more difficulty performing tasks. Therefore, if you are going to sexually assault someone when drunk, you have to try harder, focus your attention and be more determined than if you were sober. In effect, people who sexually assault when drunk, do so, not because they are intoxicated, </a:t>
            </a:r>
            <a:r>
              <a:rPr lang="en-US" sz="800" b="1" dirty="0" smtClean="0">
                <a:latin typeface="Times New Roman" charset="0"/>
              </a:rPr>
              <a:t>but despite their intoxication.</a:t>
            </a:r>
            <a:r>
              <a:rPr lang="en-US" sz="800" dirty="0" smtClean="0">
                <a:latin typeface="Times New Roman" charset="0"/>
              </a:rPr>
              <a:t> </a:t>
            </a:r>
            <a:r>
              <a:rPr lang="en-US" sz="800" b="1" dirty="0" smtClean="0">
                <a:latin typeface="Times New Roman" charset="0"/>
              </a:rPr>
              <a:t>They have to overcome the impairment to commit the sexual assault. </a:t>
            </a:r>
          </a:p>
          <a:p>
            <a:pPr marL="228600" indent="-228600" eaLnBrk="1" hangingPunct="1">
              <a:lnSpc>
                <a:spcPct val="80000"/>
              </a:lnSpc>
            </a:pPr>
            <a:endParaRPr lang="en-US" sz="800" b="1" dirty="0" smtClean="0">
              <a:latin typeface="Times New Roman" charset="0"/>
            </a:endParaRPr>
          </a:p>
          <a:p>
            <a:pPr marL="228600" indent="-228600" eaLnBrk="1" hangingPunct="1">
              <a:lnSpc>
                <a:spcPct val="80000"/>
              </a:lnSpc>
            </a:pPr>
            <a:r>
              <a:rPr lang="en-US" sz="800" dirty="0" smtClean="0">
                <a:latin typeface="Times New Roman" charset="0"/>
              </a:rPr>
              <a:t>Memory loss is not the same as lack of intent. If an accused student of sexual assault claims that he has no specific recollection of the assault, that does not mean that he had no intention of doing it at the time. All it means is that the accused student is currently either unable or unwilling to report his state of mind when the assaults occurred. For example, sometimes we hear people report on events that were acceptable (e.g., “I remember drinking and dancing“) but not the events that could result in arrest and prosecution (e.g., “I don’t recall fondling that person“). Or a person will not recall the offense, but will be able to assert with confidence what his state of mind was at the time (e.g., “I had no desire for sexual gratification.”). How can you NOT remember what you did, but be absolutely certain what your motives were when you did it? How does alcohol know which memories to delete and which to keep intact? </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b="1" dirty="0" smtClean="0">
                <a:latin typeface="Times New Roman" charset="0"/>
              </a:rPr>
              <a:t>Sexual assault and substance abuse are separate issues.</a:t>
            </a:r>
            <a:r>
              <a:rPr lang="en-US" sz="800" dirty="0" smtClean="0">
                <a:latin typeface="Times New Roman" charset="0"/>
              </a:rPr>
              <a:t> If someone violates sexual boundaries while drunk, that person has two problems that need to be addressed. Taking responsibility for alcohol consumption addresses only half of the problem. The accused student also needs to take responsibility for the sexual violence. On the most basic level, the accused student needs to learn that all sexual contact without permission is sexual violence. </a:t>
            </a:r>
          </a:p>
          <a:p>
            <a:pPr marL="228600" indent="-228600" eaLnBrk="1" hangingPunct="1">
              <a:lnSpc>
                <a:spcPct val="80000"/>
              </a:lnSpc>
            </a:pPr>
            <a:endParaRPr lang="en-US" sz="800" dirty="0" smtClean="0">
              <a:latin typeface="Times New Roman" charset="0"/>
            </a:endParaRPr>
          </a:p>
          <a:p>
            <a:pPr marL="228600" indent="-228600" eaLnBrk="1" hangingPunct="1">
              <a:lnSpc>
                <a:spcPct val="80000"/>
              </a:lnSpc>
            </a:pPr>
            <a:r>
              <a:rPr lang="en-US" sz="800" dirty="0" smtClean="0">
                <a:latin typeface="Times New Roman" charset="0"/>
              </a:rPr>
              <a:t>Privilege. Sex is never a right; it is always a privilege, an honor, a gift that can either be granted or taken away by the person you wish to have contact with. </a:t>
            </a:r>
          </a:p>
          <a:p>
            <a:pPr marL="228600" indent="-228600" eaLnBrk="1" hangingPunct="1">
              <a:lnSpc>
                <a:spcPct val="80000"/>
              </a:lnSpc>
            </a:pPr>
            <a:r>
              <a:rPr lang="en-US" sz="800" dirty="0" smtClean="0">
                <a:latin typeface="Times New Roman" charset="0"/>
              </a:rPr>
              <a:t>Permission. Since sexual contact is always a privilege, you always must seek permission before initiating contact. In addition, you need to be sober enough to know whether or not you have been given permission. Permission requires that the other person is capable, at the time, of giving you permission (e.g., that person is old enough, sober enough, and not coerced by you to say “Yes.”) If the other person is afraid to say “No” because you have a position of power or authority, you cannot know whether your potential sexual partner truly wishes to have contact with you (even if he or she does not actively resist your advances). </a:t>
            </a:r>
          </a:p>
          <a:p>
            <a:pPr marL="228600" indent="-228600" eaLnBrk="1" hangingPunct="1">
              <a:lnSpc>
                <a:spcPct val="80000"/>
              </a:lnSpc>
            </a:pPr>
            <a:r>
              <a:rPr lang="en-US" sz="800" dirty="0" smtClean="0">
                <a:latin typeface="Times New Roman" charset="0"/>
              </a:rPr>
              <a:t>Justification/Intent. There is no excuse for engaging in sexual contact without consent. Sexually respectful people adopt the philosophy of “First Do No Harm.” Those who do not respect sexual boundaries should not be allowed to explain or minimize their use of aggression as the result of alcohol or drug use, stress, deviant arousal patterns, loss of control or misunderstandings. </a:t>
            </a:r>
          </a:p>
          <a:p>
            <a:pPr marL="228600" indent="-228600" eaLnBrk="1" hangingPunct="1">
              <a:lnSpc>
                <a:spcPct val="80000"/>
              </a:lnSpc>
            </a:pPr>
            <a:r>
              <a:rPr lang="en-US" sz="800" dirty="0" smtClean="0">
                <a:latin typeface="Times New Roman" charset="0"/>
              </a:rPr>
              <a:t>Responsibility. The only person who ever is responsible for a sexual assault is the accused student. The victim never is. We, as members of their community, share responsibility for holding accused students accountable for their violence. How do we do this? By never blaming victims for the harm they suffered. By remembering that sexual violence is not “just a part of the disease of alcoholism.” By never letting an accused student’s sexual access and satisfaction become more important than the victim’s sexual safety and autonomy. By keeping these principles in mind, we can make great strides in achieving sexual safety in our community. </a:t>
            </a:r>
          </a:p>
          <a:p>
            <a:pPr marL="228600" indent="-228600" eaLnBrk="1" hangingPunct="1">
              <a:lnSpc>
                <a:spcPct val="80000"/>
              </a:lnSpc>
            </a:pPr>
            <a:r>
              <a:rPr lang="en-US" sz="800" dirty="0" smtClean="0">
                <a:latin typeface="Times New Roman" charset="0"/>
              </a:rPr>
              <a:t> </a:t>
            </a:r>
          </a:p>
          <a:p>
            <a:pPr marL="228600" indent="-228600" eaLnBrk="1" hangingPunct="1">
              <a:lnSpc>
                <a:spcPct val="80000"/>
              </a:lnSpc>
            </a:pPr>
            <a:endParaRPr lang="en-US" sz="800" dirty="0"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38E809-D7F7-4E4C-A334-7A821B26D11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4F3FBB-081C-4005-8D70-5FE9266064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3665C5-9E8E-4587-87A1-7C84EC83D6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BC8B55-6600-41E2-8600-7A04FA7F854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2C2B5A-C032-4B36-B741-4EDBC6703A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F6B906B-A51B-4A17-A557-080317BBB0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05D7ED6-7F8C-4DA6-960F-8989DE9D9F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CCC7F3E1-F418-47B6-8B18-B267871472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3B58932-A8F7-472C-BC88-40E41DDDCD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DBCDEFF-7CC5-4584-A958-778C7F75E1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D298CC8-D2A6-40FE-97AC-AE0AD3F923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6A6B944-43E5-4546-9B7C-9A172D8C58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blicintegrity.org/investigations/campus_assaul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ublicintegrity.org/investigations/campus_assaul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8600" y="914400"/>
            <a:ext cx="8686800" cy="1431925"/>
          </a:xfrm>
        </p:spPr>
        <p:txBody>
          <a:bodyPr/>
          <a:lstStyle/>
          <a:p>
            <a:r>
              <a:rPr lang="en-US" sz="2900" dirty="0" smtClean="0">
                <a:solidFill>
                  <a:srgbClr val="FF0000"/>
                </a:solidFill>
              </a:rPr>
              <a:t/>
            </a:r>
            <a:br>
              <a:rPr lang="en-US" sz="2900" dirty="0" smtClean="0">
                <a:solidFill>
                  <a:srgbClr val="FF0000"/>
                </a:solidFill>
              </a:rPr>
            </a:br>
            <a:r>
              <a:rPr lang="en-US" sz="4000" dirty="0" smtClean="0">
                <a:solidFill>
                  <a:srgbClr val="FF0000"/>
                </a:solidFill>
                <a:latin typeface="Corbel" pitchFamily="34" charset="0"/>
              </a:rPr>
              <a:t>Sexual Assault on the University Campus</a:t>
            </a:r>
          </a:p>
        </p:txBody>
      </p:sp>
      <p:sp>
        <p:nvSpPr>
          <p:cNvPr id="8195" name="Rectangle 3"/>
          <p:cNvSpPr>
            <a:spLocks noGrp="1" noChangeArrowheads="1"/>
          </p:cNvSpPr>
          <p:nvPr>
            <p:ph type="subTitle" idx="1"/>
          </p:nvPr>
        </p:nvSpPr>
        <p:spPr>
          <a:xfrm>
            <a:off x="0" y="3810000"/>
            <a:ext cx="9144000" cy="2438400"/>
          </a:xfrm>
        </p:spPr>
        <p:txBody>
          <a:bodyPr>
            <a:normAutofit/>
          </a:bodyPr>
          <a:lstStyle/>
          <a:p>
            <a:pPr marL="344488" lvl="1"/>
            <a:endParaRPr lang="en-US" dirty="0" smtClean="0">
              <a:solidFill>
                <a:srgbClr val="898989"/>
              </a:solidFill>
            </a:endParaRPr>
          </a:p>
          <a:p>
            <a:pPr>
              <a:spcBef>
                <a:spcPct val="0"/>
              </a:spcBef>
            </a:pPr>
            <a:r>
              <a:rPr lang="en-US" sz="1800" dirty="0" smtClean="0">
                <a:solidFill>
                  <a:srgbClr val="FF0000"/>
                </a:solidFill>
                <a:latin typeface="Corbel" pitchFamily="34" charset="0"/>
              </a:rPr>
              <a:t>Abigail Leeder  Director, Sexual Violence Prevention &amp; Education</a:t>
            </a:r>
          </a:p>
          <a:p>
            <a:pPr>
              <a:spcBef>
                <a:spcPct val="0"/>
              </a:spcBef>
            </a:pPr>
            <a:r>
              <a:rPr lang="en-US" sz="1800" dirty="0" smtClean="0">
                <a:solidFill>
                  <a:srgbClr val="FF0000"/>
                </a:solidFill>
                <a:latin typeface="Corbel" pitchFamily="34" charset="0"/>
              </a:rPr>
              <a:t> Jessica Linscott GTF, Sexual Violence Prevention &amp; Education</a:t>
            </a:r>
          </a:p>
          <a:p>
            <a:pPr>
              <a:spcBef>
                <a:spcPct val="0"/>
              </a:spcBef>
            </a:pPr>
            <a:endParaRPr lang="en-US" sz="1800" dirty="0" smtClean="0">
              <a:solidFill>
                <a:srgbClr val="FF0000"/>
              </a:solidFill>
              <a:latin typeface="Corbel" pitchFamily="34" charset="0"/>
            </a:endParaRPr>
          </a:p>
          <a:p>
            <a:pPr>
              <a:spcBef>
                <a:spcPct val="0"/>
              </a:spcBef>
            </a:pPr>
            <a:r>
              <a:rPr lang="en-US" sz="1400" dirty="0" smtClean="0">
                <a:solidFill>
                  <a:srgbClr val="FF0000"/>
                </a:solidFill>
                <a:latin typeface="Corbel" pitchFamily="34" charset="0"/>
              </a:rPr>
              <a:t>Parts of this presentation are adapted with permission from the Penn State Judicial Affairs training curriculum.</a:t>
            </a:r>
          </a:p>
          <a:p>
            <a:pPr>
              <a:spcBef>
                <a:spcPct val="0"/>
              </a:spcBef>
            </a:pPr>
            <a:endParaRPr lang="en-US" sz="1800" dirty="0" smtClean="0">
              <a:solidFill>
                <a:srgbClr val="FF0000"/>
              </a:solidFill>
              <a:latin typeface="Corbel" pitchFamily="34" charset="0"/>
            </a:endParaRPr>
          </a:p>
          <a:p>
            <a:pPr>
              <a:spcBef>
                <a:spcPct val="0"/>
              </a:spcBef>
            </a:pPr>
            <a:endParaRPr lang="en-US" sz="1800" dirty="0" smtClean="0">
              <a:solidFill>
                <a:srgbClr val="FF0000"/>
              </a:solidFill>
              <a:latin typeface="Corbel" pitchFamily="34" charset="0"/>
            </a:endParaRPr>
          </a:p>
        </p:txBody>
      </p:sp>
      <p:pic>
        <p:nvPicPr>
          <p:cNvPr id="1026" name="Picture 2">
            <a:hlinkClick r:id="rId3"/>
          </p:cNvPr>
          <p:cNvPicPr>
            <a:picLocks noChangeAspect="1" noChangeArrowheads="1"/>
          </p:cNvPicPr>
          <p:nvPr/>
        </p:nvPicPr>
        <p:blipFill>
          <a:blip r:embed="rId4" cstate="print"/>
          <a:srcRect/>
          <a:stretch>
            <a:fillRect/>
          </a:stretch>
        </p:blipFill>
        <p:spPr bwMode="auto">
          <a:xfrm>
            <a:off x="3352800" y="2209800"/>
            <a:ext cx="2438400"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a:buFont typeface="Arial" charset="0"/>
              <a:buNone/>
            </a:pPr>
            <a:r>
              <a:rPr lang="en-US" sz="4300" dirty="0" smtClean="0">
                <a:solidFill>
                  <a:srgbClr val="FF0000"/>
                </a:solidFill>
                <a:latin typeface="Times New Roman" charset="0"/>
              </a:rPr>
              <a:t>	</a:t>
            </a:r>
            <a:r>
              <a:rPr lang="en-US" sz="4300" dirty="0" smtClean="0">
                <a:solidFill>
                  <a:srgbClr val="FF0000"/>
                </a:solidFill>
                <a:latin typeface="Corbel" pitchFamily="34" charset="0"/>
              </a:rPr>
              <a:t>MYTH:  Acquaintance rapes are not as serious as stranger rapes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solidFill>
                <a:srgbClr val="FF0000"/>
              </a:solidFill>
            </a:endParaRPr>
          </a:p>
          <a:p>
            <a:pPr>
              <a:buNone/>
            </a:pPr>
            <a:r>
              <a:rPr lang="en-US" dirty="0" smtClean="0">
                <a:solidFill>
                  <a:srgbClr val="FF0000"/>
                </a:solidFill>
                <a:latin typeface="Corbel" pitchFamily="34" charset="0"/>
              </a:rPr>
              <a:t>MYTH: Women often falsely accuse men of sexual assault or rape to get back at them or because they feel regret.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rgbClr val="FF0000"/>
                </a:solidFill>
                <a:latin typeface="Corbel" pitchFamily="34" charset="0"/>
              </a:rPr>
              <a:t>MYTH: If the victim didn’t fight or try to run away, or there was no weapon or injuries sustained, rape did not occur.</a:t>
            </a:r>
            <a:endParaRPr lang="en-US" dirty="0">
              <a:solidFill>
                <a:srgbClr val="FF0000"/>
              </a:solidFill>
              <a:latin typeface="Corbe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solidFill>
                  <a:srgbClr val="FF0000"/>
                </a:solidFill>
                <a:latin typeface="Corbel" pitchFamily="34" charset="0"/>
              </a:rPr>
              <a:t>Who are the perpetrators</a:t>
            </a:r>
            <a:r>
              <a:rPr lang="en-US" dirty="0" smtClean="0">
                <a:latin typeface="Corbel" pitchFamily="34" charset="0"/>
              </a:rPr>
              <a:t>?</a:t>
            </a:r>
          </a:p>
        </p:txBody>
      </p:sp>
      <p:sp>
        <p:nvSpPr>
          <p:cNvPr id="19459" name="Rectangle 3"/>
          <p:cNvSpPr>
            <a:spLocks noGrp="1" noChangeArrowheads="1"/>
          </p:cNvSpPr>
          <p:nvPr>
            <p:ph idx="1"/>
          </p:nvPr>
        </p:nvSpPr>
        <p:spPr/>
        <p:txBody>
          <a:bodyPr>
            <a:normAutofit/>
          </a:bodyPr>
          <a:lstStyle/>
          <a:p>
            <a:pPr>
              <a:lnSpc>
                <a:spcPct val="80000"/>
              </a:lnSpc>
            </a:pPr>
            <a:r>
              <a:rPr lang="en-US" dirty="0" smtClean="0">
                <a:solidFill>
                  <a:srgbClr val="FF0000"/>
                </a:solidFill>
                <a:latin typeface="Corbel" pitchFamily="34" charset="0"/>
              </a:rPr>
              <a:t>Anyone can be a perpetrator of sexual violence, but the vast majority of perpetrators are heterosexual men—even when the victim is male.</a:t>
            </a:r>
          </a:p>
          <a:p>
            <a:pPr>
              <a:lnSpc>
                <a:spcPct val="80000"/>
              </a:lnSpc>
            </a:pPr>
            <a:endParaRPr lang="en-US" dirty="0" smtClean="0">
              <a:solidFill>
                <a:srgbClr val="FF0000"/>
              </a:solidFill>
              <a:latin typeface="Corbel" pitchFamily="34" charset="0"/>
            </a:endParaRPr>
          </a:p>
          <a:p>
            <a:pPr>
              <a:lnSpc>
                <a:spcPct val="80000"/>
              </a:lnSpc>
            </a:pPr>
            <a:r>
              <a:rPr lang="en-US" dirty="0" smtClean="0">
                <a:solidFill>
                  <a:srgbClr val="FF0000"/>
                </a:solidFill>
                <a:latin typeface="Corbel" pitchFamily="34" charset="0"/>
              </a:rPr>
              <a:t>Most college men believe that sexual assault is wrong, but they define sexual assault as using physical force. </a:t>
            </a:r>
          </a:p>
          <a:p>
            <a:pPr>
              <a:lnSpc>
                <a:spcPct val="80000"/>
              </a:lnSpc>
            </a:pPr>
            <a:endParaRPr lang="en-US" dirty="0" smtClean="0">
              <a:solidFill>
                <a:srgbClr val="FF0000"/>
              </a:solidFill>
              <a:latin typeface="Corbel" pitchFamily="34" charset="0"/>
            </a:endParaRPr>
          </a:p>
          <a:p>
            <a:pPr>
              <a:lnSpc>
                <a:spcPct val="80000"/>
              </a:lnSpc>
            </a:pPr>
            <a:r>
              <a:rPr lang="en-US" dirty="0" smtClean="0">
                <a:solidFill>
                  <a:srgbClr val="FF0000"/>
                </a:solidFill>
                <a:latin typeface="Corbel" pitchFamily="34" charset="0"/>
              </a:rPr>
              <a:t>80% of survivors know their assailant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solidFill>
                  <a:srgbClr val="FF0000"/>
                </a:solidFill>
                <a:latin typeface="Corbel" pitchFamily="34" charset="0"/>
              </a:rPr>
              <a:t>The Undetected </a:t>
            </a:r>
            <a:r>
              <a:rPr lang="en-US" dirty="0" smtClean="0">
                <a:solidFill>
                  <a:srgbClr val="FF0000"/>
                </a:solidFill>
                <a:latin typeface="Corbel" pitchFamily="34" charset="0"/>
              </a:rPr>
              <a:t>Rapist</a:t>
            </a:r>
            <a:br>
              <a:rPr lang="en-US" dirty="0" smtClean="0">
                <a:solidFill>
                  <a:srgbClr val="FF0000"/>
                </a:solidFill>
                <a:latin typeface="Corbel" pitchFamily="34" charset="0"/>
              </a:rPr>
            </a:br>
            <a:r>
              <a:rPr lang="en-US" sz="2400" dirty="0" smtClean="0">
                <a:solidFill>
                  <a:srgbClr val="FF0000"/>
                </a:solidFill>
                <a:latin typeface="Corbel" pitchFamily="34" charset="0"/>
              </a:rPr>
              <a:t>** Trigger Warning </a:t>
            </a:r>
            <a:endParaRPr lang="en-US" sz="2400" dirty="0" smtClean="0">
              <a:solidFill>
                <a:srgbClr val="FF0000"/>
              </a:solidFill>
              <a:latin typeface="Corbel" pitchFamily="34" charset="0"/>
            </a:endParaRPr>
          </a:p>
        </p:txBody>
      </p:sp>
      <p:sp>
        <p:nvSpPr>
          <p:cNvPr id="20483" name="Rectangle 3"/>
          <p:cNvSpPr>
            <a:spLocks noGrp="1" noChangeArrowheads="1"/>
          </p:cNvSpPr>
          <p:nvPr>
            <p:ph idx="1"/>
          </p:nvPr>
        </p:nvSpPr>
        <p:spPr/>
        <p:txBody>
          <a:bodyPr>
            <a:normAutofit/>
          </a:bodyPr>
          <a:lstStyle/>
          <a:p>
            <a:pPr>
              <a:lnSpc>
                <a:spcPct val="70000"/>
              </a:lnSpc>
              <a:buFont typeface="Arial" charset="0"/>
              <a:buNone/>
            </a:pPr>
            <a:r>
              <a:rPr lang="en-US" sz="2100" dirty="0" smtClean="0">
                <a:solidFill>
                  <a:srgbClr val="FF0000"/>
                </a:solidFill>
              </a:rPr>
              <a:t>	</a:t>
            </a:r>
          </a:p>
          <a:p>
            <a:pPr>
              <a:lnSpc>
                <a:spcPct val="70000"/>
              </a:lnSpc>
              <a:buFont typeface="Arial" charset="0"/>
              <a:buNone/>
            </a:pPr>
            <a:r>
              <a:rPr lang="en-US" sz="2100" dirty="0" smtClean="0">
                <a:solidFill>
                  <a:srgbClr val="FF0000"/>
                </a:solidFill>
              </a:rPr>
              <a:t>	</a:t>
            </a:r>
            <a:r>
              <a:rPr lang="en-US" sz="2800" dirty="0" smtClean="0">
                <a:solidFill>
                  <a:srgbClr val="FF0000"/>
                </a:solidFill>
                <a:latin typeface="Corbel" pitchFamily="34" charset="0"/>
              </a:rPr>
              <a:t>David </a:t>
            </a:r>
            <a:r>
              <a:rPr lang="en-US" sz="2800" dirty="0" err="1" smtClean="0">
                <a:solidFill>
                  <a:srgbClr val="FF0000"/>
                </a:solidFill>
                <a:latin typeface="Corbel" pitchFamily="34" charset="0"/>
              </a:rPr>
              <a:t>Lisak</a:t>
            </a:r>
            <a:r>
              <a:rPr lang="en-US" sz="2800" dirty="0" smtClean="0">
                <a:solidFill>
                  <a:srgbClr val="FF0000"/>
                </a:solidFill>
                <a:latin typeface="Corbel" pitchFamily="34" charset="0"/>
              </a:rPr>
              <a:t> and Paul Miller refer to the undetected rapist as the rapist who has never been arrested or prosecuted by criminal justice authorities.</a:t>
            </a:r>
          </a:p>
          <a:p>
            <a:pPr>
              <a:lnSpc>
                <a:spcPct val="70000"/>
              </a:lnSpc>
            </a:pPr>
            <a:endParaRPr lang="en-US" sz="2100" dirty="0" smtClean="0">
              <a:solidFill>
                <a:srgbClr val="FF0000"/>
              </a:solidFill>
              <a:latin typeface="Corbel" pitchFamily="34" charset="0"/>
            </a:endParaRPr>
          </a:p>
          <a:p>
            <a:pPr>
              <a:lnSpc>
                <a:spcPct val="70000"/>
              </a:lnSpc>
            </a:pPr>
            <a:r>
              <a:rPr lang="en-US" sz="2200" dirty="0" smtClean="0">
                <a:solidFill>
                  <a:srgbClr val="FF0000"/>
                </a:solidFill>
                <a:latin typeface="Corbel" pitchFamily="34" charset="0"/>
              </a:rPr>
              <a:t>In one sample of 1,882 men with an average age of twenty-eight who were employed and attending college part-time, and who were representative of the diverse American population, 120 men had committed 483 rapes of women they knew. </a:t>
            </a:r>
            <a:r>
              <a:rPr lang="en-US" sz="2200" i="1" dirty="0" smtClean="0">
                <a:solidFill>
                  <a:srgbClr val="FF0000"/>
                </a:solidFill>
                <a:latin typeface="Corbel" pitchFamily="34" charset="0"/>
              </a:rPr>
              <a:t>None of these rapes was ever reported.</a:t>
            </a:r>
          </a:p>
          <a:p>
            <a:pPr>
              <a:lnSpc>
                <a:spcPct val="70000"/>
              </a:lnSpc>
            </a:pPr>
            <a:endParaRPr lang="en-US" sz="2200" dirty="0" smtClean="0">
              <a:solidFill>
                <a:srgbClr val="FF0000"/>
              </a:solidFill>
              <a:latin typeface="Corbel" pitchFamily="34" charset="0"/>
            </a:endParaRPr>
          </a:p>
          <a:p>
            <a:pPr>
              <a:lnSpc>
                <a:spcPct val="70000"/>
              </a:lnSpc>
            </a:pPr>
            <a:r>
              <a:rPr lang="en-US" sz="2200" dirty="0" smtClean="0">
                <a:solidFill>
                  <a:srgbClr val="FF0000"/>
                </a:solidFill>
                <a:latin typeface="Corbel" pitchFamily="34" charset="0"/>
              </a:rPr>
              <a:t>Of these 120 rapists, 44 men committed a single act of rape; 76 men committed 439 rapes, an average of nearly six rapes per rapist.</a:t>
            </a:r>
          </a:p>
          <a:p>
            <a:pPr>
              <a:lnSpc>
                <a:spcPct val="70000"/>
              </a:lnSpc>
            </a:pPr>
            <a:endParaRPr lang="en-US" sz="2200" dirty="0" smtClean="0">
              <a:solidFill>
                <a:srgbClr val="FF0000"/>
              </a:solidFill>
              <a:latin typeface="Times New Roman" charset="0"/>
            </a:endParaRPr>
          </a:p>
          <a:p>
            <a:pPr>
              <a:lnSpc>
                <a:spcPct val="70000"/>
              </a:lnSpc>
            </a:pPr>
            <a:endParaRPr lang="en-US" sz="2200" dirty="0" smtClean="0">
              <a:solidFill>
                <a:srgbClr val="FF0000"/>
              </a:solidFill>
              <a:latin typeface="Times New Roman" charset="0"/>
            </a:endParaRPr>
          </a:p>
          <a:p>
            <a:pPr>
              <a:lnSpc>
                <a:spcPct val="70000"/>
              </a:lnSpc>
            </a:pPr>
            <a:endParaRPr lang="en-US" sz="21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solidFill>
                  <a:srgbClr val="FF0000"/>
                </a:solidFill>
                <a:latin typeface="Corbel" pitchFamily="34" charset="0"/>
              </a:rPr>
              <a:t>Barriers Facing Victims</a:t>
            </a:r>
          </a:p>
        </p:txBody>
      </p:sp>
      <p:sp>
        <p:nvSpPr>
          <p:cNvPr id="41987" name="Rectangle 3"/>
          <p:cNvSpPr>
            <a:spLocks noGrp="1" noChangeArrowheads="1"/>
          </p:cNvSpPr>
          <p:nvPr>
            <p:ph idx="1"/>
          </p:nvPr>
        </p:nvSpPr>
        <p:spPr/>
        <p:txBody>
          <a:bodyPr/>
          <a:lstStyle/>
          <a:p>
            <a:r>
              <a:rPr lang="en-US" dirty="0" smtClean="0">
                <a:solidFill>
                  <a:srgbClr val="FF0000"/>
                </a:solidFill>
                <a:latin typeface="Corbel" pitchFamily="34" charset="0"/>
                <a:hlinkClick r:id="rId3"/>
              </a:rPr>
              <a:t>What barriers might a victim face in reporting?</a:t>
            </a:r>
            <a:endParaRPr lang="en-US" dirty="0" smtClean="0">
              <a:solidFill>
                <a:srgbClr val="FF0000"/>
              </a:solidFill>
              <a:latin typeface="Corbel" pitchFamily="34" charset="0"/>
            </a:endParaRPr>
          </a:p>
          <a:p>
            <a:r>
              <a:rPr lang="en-US" dirty="0" smtClean="0">
                <a:solidFill>
                  <a:srgbClr val="FF0000"/>
                </a:solidFill>
                <a:latin typeface="Corbel" pitchFamily="34" charset="0"/>
              </a:rPr>
              <a:t>Why might a victim be reluctant to report an assault/use the student conduct/judicial affairs process?</a:t>
            </a:r>
          </a:p>
          <a:p>
            <a:r>
              <a:rPr lang="en-US" dirty="0" smtClean="0">
                <a:solidFill>
                  <a:srgbClr val="FF0000"/>
                </a:solidFill>
                <a:latin typeface="Corbel" pitchFamily="34" charset="0"/>
              </a:rPr>
              <a:t>What specific barriers are there for victims from someone who is marginalized (for example, LGBTQ)?</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solidFill>
                  <a:srgbClr val="FF0000"/>
                </a:solidFill>
                <a:latin typeface="Corbel" pitchFamily="34" charset="0"/>
              </a:rPr>
              <a:t>Effects of Sexual Assault</a:t>
            </a:r>
          </a:p>
        </p:txBody>
      </p:sp>
      <p:sp>
        <p:nvSpPr>
          <p:cNvPr id="44035" name="Rectangle 3"/>
          <p:cNvSpPr>
            <a:spLocks noGrp="1" noChangeArrowheads="1"/>
          </p:cNvSpPr>
          <p:nvPr>
            <p:ph idx="1"/>
          </p:nvPr>
        </p:nvSpPr>
        <p:spPr>
          <a:xfrm>
            <a:off x="304800" y="1600200"/>
            <a:ext cx="8640763" cy="5257800"/>
          </a:xfrm>
        </p:spPr>
        <p:txBody>
          <a:bodyPr/>
          <a:lstStyle/>
          <a:p>
            <a:pPr>
              <a:lnSpc>
                <a:spcPct val="90000"/>
              </a:lnSpc>
            </a:pPr>
            <a:r>
              <a:rPr lang="en-US" sz="2600" dirty="0" smtClean="0">
                <a:solidFill>
                  <a:srgbClr val="FF0000"/>
                </a:solidFill>
                <a:latin typeface="Corbel" pitchFamily="34" charset="0"/>
              </a:rPr>
              <a:t>Effects vary; there is no typical response.  Some common reactions include:</a:t>
            </a:r>
          </a:p>
          <a:p>
            <a:pPr lvl="1">
              <a:lnSpc>
                <a:spcPct val="90000"/>
              </a:lnSpc>
            </a:pPr>
            <a:r>
              <a:rPr lang="en-US" sz="2200" dirty="0" smtClean="0">
                <a:solidFill>
                  <a:srgbClr val="FF0000"/>
                </a:solidFill>
                <a:latin typeface="Corbel" pitchFamily="34" charset="0"/>
              </a:rPr>
              <a:t>May feel guilt, self-blame, embarrassment, powerlessness, helplessness, fear, anger, etc.</a:t>
            </a:r>
          </a:p>
          <a:p>
            <a:pPr lvl="1">
              <a:lnSpc>
                <a:spcPct val="90000"/>
              </a:lnSpc>
            </a:pPr>
            <a:r>
              <a:rPr lang="en-US" sz="2200" dirty="0" smtClean="0">
                <a:solidFill>
                  <a:srgbClr val="FF0000"/>
                </a:solidFill>
                <a:latin typeface="Corbel" pitchFamily="34" charset="0"/>
              </a:rPr>
              <a:t>Victim may appear controlled or expressive</a:t>
            </a:r>
          </a:p>
          <a:p>
            <a:pPr lvl="1">
              <a:lnSpc>
                <a:spcPct val="90000"/>
              </a:lnSpc>
            </a:pPr>
            <a:r>
              <a:rPr lang="en-US" sz="2200" dirty="0" smtClean="0">
                <a:solidFill>
                  <a:srgbClr val="FF0000"/>
                </a:solidFill>
                <a:latin typeface="Corbel" pitchFamily="34" charset="0"/>
              </a:rPr>
              <a:t>May have trouble remembering the assault, so initial reports may be less complete than later ones </a:t>
            </a:r>
          </a:p>
          <a:p>
            <a:pPr lvl="1">
              <a:lnSpc>
                <a:spcPct val="90000"/>
              </a:lnSpc>
            </a:pPr>
            <a:r>
              <a:rPr lang="en-US" sz="2200" dirty="0" smtClean="0">
                <a:solidFill>
                  <a:srgbClr val="FF0000"/>
                </a:solidFill>
                <a:latin typeface="Corbel" pitchFamily="34" charset="0"/>
              </a:rPr>
              <a:t>Rape Trauma Syndrome (Rape-Related Post-Traumatic Stress Disorder)</a:t>
            </a:r>
          </a:p>
          <a:p>
            <a:pPr lvl="1">
              <a:lnSpc>
                <a:spcPct val="90000"/>
              </a:lnSpc>
            </a:pPr>
            <a:r>
              <a:rPr lang="en-US" sz="2200" dirty="0" smtClean="0">
                <a:solidFill>
                  <a:srgbClr val="FF0000"/>
                </a:solidFill>
                <a:latin typeface="Corbel" pitchFamily="34" charset="0"/>
              </a:rPr>
              <a:t>Long-term effects may include poor academic or work performance, dropping out of school, health problems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solidFill>
                  <a:srgbClr val="FF0000"/>
                </a:solidFill>
                <a:latin typeface="Corbel" pitchFamily="34" charset="0"/>
              </a:rPr>
              <a:t>Your Role With Victims</a:t>
            </a:r>
          </a:p>
        </p:txBody>
      </p:sp>
      <p:sp>
        <p:nvSpPr>
          <p:cNvPr id="46083" name="Rectangle 3"/>
          <p:cNvSpPr>
            <a:spLocks noGrp="1" noChangeArrowheads="1"/>
          </p:cNvSpPr>
          <p:nvPr>
            <p:ph idx="1"/>
          </p:nvPr>
        </p:nvSpPr>
        <p:spPr>
          <a:xfrm>
            <a:off x="457200" y="1828800"/>
            <a:ext cx="8229600" cy="4572000"/>
          </a:xfrm>
        </p:spPr>
        <p:txBody>
          <a:bodyPr/>
          <a:lstStyle/>
          <a:p>
            <a:pPr>
              <a:lnSpc>
                <a:spcPct val="90000"/>
              </a:lnSpc>
            </a:pPr>
            <a:r>
              <a:rPr lang="en-US" sz="2600" dirty="0" smtClean="0">
                <a:solidFill>
                  <a:srgbClr val="FF0000"/>
                </a:solidFill>
                <a:latin typeface="Corbel" pitchFamily="34" charset="0"/>
              </a:rPr>
              <a:t>Hearing Board panel members can maintain neutrality while still providing dignity and  confidentiality.</a:t>
            </a:r>
          </a:p>
          <a:p>
            <a:pPr>
              <a:lnSpc>
                <a:spcPct val="90000"/>
              </a:lnSpc>
              <a:buFont typeface="Arial" charset="0"/>
              <a:buNone/>
            </a:pPr>
            <a:endParaRPr lang="en-US" sz="2600" dirty="0" smtClean="0">
              <a:solidFill>
                <a:srgbClr val="FF0000"/>
              </a:solidFill>
              <a:latin typeface="Corbel" pitchFamily="34" charset="0"/>
            </a:endParaRPr>
          </a:p>
          <a:p>
            <a:pPr>
              <a:lnSpc>
                <a:spcPct val="90000"/>
              </a:lnSpc>
              <a:buFont typeface="Arial" charset="0"/>
              <a:buNone/>
            </a:pPr>
            <a:endParaRPr lang="en-US" sz="2600" dirty="0" smtClean="0">
              <a:solidFill>
                <a:srgbClr val="FF0000"/>
              </a:solidFill>
              <a:latin typeface="Corbel" pitchFamily="34" charset="0"/>
            </a:endParaRPr>
          </a:p>
          <a:p>
            <a:pPr>
              <a:lnSpc>
                <a:spcPct val="90000"/>
              </a:lnSpc>
            </a:pPr>
            <a:r>
              <a:rPr lang="en-US" sz="2600" dirty="0" smtClean="0">
                <a:solidFill>
                  <a:srgbClr val="FF0000"/>
                </a:solidFill>
                <a:latin typeface="Corbel" pitchFamily="34" charset="0"/>
              </a:rPr>
              <a:t>Learning about dynamics of sexual assault helps hearings board members avoid using personal biases and make objective decisions for all involved.</a:t>
            </a:r>
          </a:p>
          <a:p>
            <a:pPr>
              <a:lnSpc>
                <a:spcPct val="90000"/>
              </a:lnSpc>
            </a:pPr>
            <a:endParaRPr lang="en-US" sz="2600" dirty="0" smtClean="0">
              <a:solidFill>
                <a:srgbClr val="FF0000"/>
              </a:solidFill>
              <a:latin typeface="Corbel" pitchFamily="34" charset="0"/>
            </a:endParaRPr>
          </a:p>
          <a:p>
            <a:pPr>
              <a:lnSpc>
                <a:spcPct val="90000"/>
              </a:lnSpc>
            </a:pPr>
            <a:r>
              <a:rPr lang="en-US" sz="2600" dirty="0" smtClean="0">
                <a:solidFill>
                  <a:srgbClr val="FF0000"/>
                </a:solidFill>
                <a:latin typeface="Corbel" pitchFamily="34" charset="0"/>
              </a:rPr>
              <a:t>What are taking away from this presentation and how might it inform your work?</a:t>
            </a:r>
          </a:p>
          <a:p>
            <a:pPr>
              <a:lnSpc>
                <a:spcPct val="90000"/>
              </a:lnSpc>
            </a:pPr>
            <a:endParaRPr lang="en-US" sz="2600" dirty="0" smtClean="0">
              <a:solidFill>
                <a:srgbClr val="FF0000"/>
              </a:solidFill>
              <a:latin typeface="Corbel"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381000"/>
            <a:ext cx="8610600" cy="1371600"/>
          </a:xfrm>
        </p:spPr>
        <p:txBody>
          <a:bodyPr/>
          <a:lstStyle/>
          <a:p>
            <a:r>
              <a:rPr lang="en-US" dirty="0" smtClean="0">
                <a:solidFill>
                  <a:srgbClr val="FF0000"/>
                </a:solidFill>
                <a:latin typeface="Corbel" pitchFamily="34" charset="0"/>
              </a:rPr>
              <a:t/>
            </a:r>
            <a:br>
              <a:rPr lang="en-US" dirty="0" smtClean="0">
                <a:solidFill>
                  <a:srgbClr val="FF0000"/>
                </a:solidFill>
                <a:latin typeface="Corbel" pitchFamily="34" charset="0"/>
              </a:rPr>
            </a:br>
            <a:r>
              <a:rPr lang="en-US" sz="3400" dirty="0" smtClean="0">
                <a:solidFill>
                  <a:srgbClr val="FF0000"/>
                </a:solidFill>
                <a:latin typeface="Corbel" pitchFamily="34" charset="0"/>
              </a:rPr>
              <a:t>Campus and Community Resources</a:t>
            </a:r>
          </a:p>
        </p:txBody>
      </p:sp>
      <p:sp>
        <p:nvSpPr>
          <p:cNvPr id="48131" name="Rectangle 3"/>
          <p:cNvSpPr>
            <a:spLocks noGrp="1" noChangeArrowheads="1"/>
          </p:cNvSpPr>
          <p:nvPr>
            <p:ph sz="half" idx="1"/>
          </p:nvPr>
        </p:nvSpPr>
        <p:spPr>
          <a:xfrm>
            <a:off x="762000" y="1905000"/>
            <a:ext cx="4267200" cy="4953000"/>
          </a:xfrm>
        </p:spPr>
        <p:txBody>
          <a:bodyPr/>
          <a:lstStyle/>
          <a:p>
            <a:r>
              <a:rPr lang="en-US" sz="2200" dirty="0" smtClean="0">
                <a:solidFill>
                  <a:srgbClr val="FF0000"/>
                </a:solidFill>
                <a:latin typeface="Corbel" pitchFamily="34" charset="0"/>
              </a:rPr>
              <a:t>Campus</a:t>
            </a:r>
          </a:p>
          <a:p>
            <a:pPr lvl="1"/>
            <a:r>
              <a:rPr lang="en-US" sz="2000" dirty="0" smtClean="0">
                <a:solidFill>
                  <a:srgbClr val="FF0000"/>
                </a:solidFill>
                <a:latin typeface="Corbel" pitchFamily="34" charset="0"/>
              </a:rPr>
              <a:t>University </a:t>
            </a:r>
            <a:r>
              <a:rPr lang="en-US" sz="2000" dirty="0" smtClean="0">
                <a:solidFill>
                  <a:srgbClr val="FF0000"/>
                </a:solidFill>
                <a:latin typeface="Corbel" pitchFamily="34" charset="0"/>
              </a:rPr>
              <a:t>Health Center</a:t>
            </a:r>
          </a:p>
          <a:p>
            <a:pPr lvl="1"/>
            <a:r>
              <a:rPr lang="en-US" sz="2000" dirty="0" smtClean="0">
                <a:solidFill>
                  <a:srgbClr val="FF0000"/>
                </a:solidFill>
                <a:latin typeface="Corbel" pitchFamily="34" charset="0"/>
              </a:rPr>
              <a:t>University Counseling and Testing Center</a:t>
            </a:r>
          </a:p>
          <a:p>
            <a:pPr lvl="1"/>
            <a:r>
              <a:rPr lang="en-US" sz="2000" dirty="0" smtClean="0">
                <a:solidFill>
                  <a:srgbClr val="FF0000"/>
                </a:solidFill>
                <a:latin typeface="Corbel" pitchFamily="34" charset="0"/>
              </a:rPr>
              <a:t>Department </a:t>
            </a:r>
            <a:r>
              <a:rPr lang="en-US" sz="2000" dirty="0" smtClean="0">
                <a:solidFill>
                  <a:srgbClr val="FF0000"/>
                </a:solidFill>
                <a:latin typeface="Corbel" pitchFamily="34" charset="0"/>
              </a:rPr>
              <a:t>of Public Safety</a:t>
            </a:r>
          </a:p>
        </p:txBody>
      </p:sp>
      <p:sp>
        <p:nvSpPr>
          <p:cNvPr id="48132" name="Rectangle 4"/>
          <p:cNvSpPr>
            <a:spLocks noGrp="1" noChangeArrowheads="1"/>
          </p:cNvSpPr>
          <p:nvPr>
            <p:ph sz="half" idx="2"/>
          </p:nvPr>
        </p:nvSpPr>
        <p:spPr>
          <a:xfrm>
            <a:off x="4724400" y="1905000"/>
            <a:ext cx="4191000" cy="4953000"/>
          </a:xfrm>
        </p:spPr>
        <p:txBody>
          <a:bodyPr/>
          <a:lstStyle/>
          <a:p>
            <a:r>
              <a:rPr lang="en-US" sz="2000" dirty="0" smtClean="0">
                <a:solidFill>
                  <a:srgbClr val="FF0000"/>
                </a:solidFill>
                <a:latin typeface="Corbel" pitchFamily="34" charset="0"/>
              </a:rPr>
              <a:t>Community</a:t>
            </a:r>
          </a:p>
          <a:p>
            <a:pPr lvl="1"/>
            <a:r>
              <a:rPr lang="en-US" sz="2000" dirty="0" smtClean="0">
                <a:solidFill>
                  <a:srgbClr val="FF0000"/>
                </a:solidFill>
                <a:latin typeface="Corbel" pitchFamily="34" charset="0"/>
              </a:rPr>
              <a:t>Sexual Assault Support Services (SASS)</a:t>
            </a:r>
          </a:p>
          <a:p>
            <a:pPr lvl="1"/>
            <a:r>
              <a:rPr lang="en-US" sz="2000" dirty="0" err="1" smtClean="0">
                <a:solidFill>
                  <a:srgbClr val="FF0000"/>
                </a:solidFill>
                <a:latin typeface="Corbel" pitchFamily="34" charset="0"/>
              </a:rPr>
              <a:t>Womenspace</a:t>
            </a:r>
            <a:endParaRPr lang="en-US" sz="2000" dirty="0" smtClean="0">
              <a:solidFill>
                <a:srgbClr val="FF0000"/>
              </a:solidFill>
              <a:latin typeface="Corbel" pitchFamily="34" charset="0"/>
            </a:endParaRPr>
          </a:p>
          <a:p>
            <a:pPr lvl="1"/>
            <a:r>
              <a:rPr lang="en-US" sz="2000" dirty="0" smtClean="0">
                <a:solidFill>
                  <a:srgbClr val="FF0000"/>
                </a:solidFill>
                <a:latin typeface="Corbel" pitchFamily="34" charset="0"/>
              </a:rPr>
              <a:t>Eugene Police Department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8"/>
            <a:ext cx="8229600" cy="3840162"/>
          </a:xfrm>
        </p:spPr>
        <p:txBody>
          <a:bodyPr/>
          <a:lstStyle/>
          <a:p>
            <a:r>
              <a:rPr lang="en-US" dirty="0" smtClean="0">
                <a:solidFill>
                  <a:srgbClr val="FF0000"/>
                </a:solidFill>
              </a:rPr>
              <a:t>Mock Trial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228600"/>
            <a:ext cx="8610600" cy="1143000"/>
          </a:xfrm>
        </p:spPr>
        <p:txBody>
          <a:bodyPr/>
          <a:lstStyle/>
          <a:p>
            <a:r>
              <a:rPr lang="en-US" dirty="0" smtClean="0">
                <a:solidFill>
                  <a:srgbClr val="FF0000"/>
                </a:solidFill>
                <a:latin typeface="Corbel" pitchFamily="34" charset="0"/>
              </a:rPr>
              <a:t>Goals for this Session</a:t>
            </a:r>
          </a:p>
        </p:txBody>
      </p:sp>
      <p:sp>
        <p:nvSpPr>
          <p:cNvPr id="17411" name="Rectangle 3"/>
          <p:cNvSpPr>
            <a:spLocks noGrp="1" noChangeArrowheads="1"/>
          </p:cNvSpPr>
          <p:nvPr>
            <p:ph sz="half" idx="1"/>
          </p:nvPr>
        </p:nvSpPr>
        <p:spPr>
          <a:xfrm>
            <a:off x="685800" y="1752600"/>
            <a:ext cx="3932238" cy="4572000"/>
          </a:xfrm>
        </p:spPr>
        <p:txBody>
          <a:bodyPr/>
          <a:lstStyle/>
          <a:p>
            <a:pPr>
              <a:lnSpc>
                <a:spcPct val="90000"/>
              </a:lnSpc>
            </a:pPr>
            <a:r>
              <a:rPr lang="en-US" sz="2400" dirty="0" smtClean="0">
                <a:solidFill>
                  <a:srgbClr val="FF0000"/>
                </a:solidFill>
                <a:latin typeface="Corbel" pitchFamily="34" charset="0"/>
              </a:rPr>
              <a:t>Define Sexual Assault and Consent</a:t>
            </a:r>
          </a:p>
          <a:p>
            <a:pPr>
              <a:lnSpc>
                <a:spcPct val="90000"/>
              </a:lnSpc>
            </a:pPr>
            <a:r>
              <a:rPr lang="en-US" sz="2400" dirty="0" smtClean="0">
                <a:solidFill>
                  <a:srgbClr val="FF0000"/>
                </a:solidFill>
                <a:latin typeface="Corbel" pitchFamily="34" charset="0"/>
              </a:rPr>
              <a:t>Be able to describe some barriers facing victims when choosing whether to report</a:t>
            </a:r>
          </a:p>
          <a:p>
            <a:pPr>
              <a:lnSpc>
                <a:spcPct val="90000"/>
              </a:lnSpc>
            </a:pPr>
            <a:r>
              <a:rPr lang="en-US" sz="2400" dirty="0" smtClean="0">
                <a:solidFill>
                  <a:srgbClr val="FF0000"/>
                </a:solidFill>
                <a:latin typeface="Corbel" pitchFamily="34" charset="0"/>
              </a:rPr>
              <a:t>Understand that some dynamics and barriers may be specific to victims from marginalized communities</a:t>
            </a:r>
          </a:p>
        </p:txBody>
      </p:sp>
      <p:sp>
        <p:nvSpPr>
          <p:cNvPr id="17412" name="Rectangle 4"/>
          <p:cNvSpPr>
            <a:spLocks noGrp="1" noChangeArrowheads="1"/>
          </p:cNvSpPr>
          <p:nvPr>
            <p:ph sz="half" idx="2"/>
          </p:nvPr>
        </p:nvSpPr>
        <p:spPr>
          <a:xfrm>
            <a:off x="4953000" y="1752600"/>
            <a:ext cx="3657600" cy="4038600"/>
          </a:xfrm>
        </p:spPr>
        <p:txBody>
          <a:bodyPr/>
          <a:lstStyle/>
          <a:p>
            <a:r>
              <a:rPr lang="en-US" sz="2400" dirty="0" smtClean="0">
                <a:solidFill>
                  <a:srgbClr val="FF0000"/>
                </a:solidFill>
                <a:latin typeface="Corbel" pitchFamily="34" charset="0"/>
              </a:rPr>
              <a:t>Know common myths about violence and be able to state the realities</a:t>
            </a:r>
          </a:p>
          <a:p>
            <a:r>
              <a:rPr lang="en-US" sz="2400" dirty="0" smtClean="0">
                <a:solidFill>
                  <a:srgbClr val="FF0000"/>
                </a:solidFill>
                <a:latin typeface="Corbel" pitchFamily="34" charset="0"/>
              </a:rPr>
              <a:t>Increase knowledge of community resources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700" dirty="0" smtClean="0">
                <a:solidFill>
                  <a:srgbClr val="FF0000"/>
                </a:solidFill>
                <a:latin typeface="Corbel" pitchFamily="34" charset="0"/>
              </a:rPr>
              <a:t>Welcome</a:t>
            </a:r>
            <a:r>
              <a:rPr lang="en-US" dirty="0" smtClean="0">
                <a:solidFill>
                  <a:srgbClr val="FF0000"/>
                </a:solidFill>
                <a:latin typeface="Corbel" pitchFamily="34" charset="0"/>
              </a:rPr>
              <a:t>!</a:t>
            </a:r>
          </a:p>
        </p:txBody>
      </p:sp>
      <p:sp>
        <p:nvSpPr>
          <p:cNvPr id="19459" name="Rectangle 3"/>
          <p:cNvSpPr>
            <a:spLocks noGrp="1" noChangeArrowheads="1"/>
          </p:cNvSpPr>
          <p:nvPr>
            <p:ph idx="1"/>
          </p:nvPr>
        </p:nvSpPr>
        <p:spPr>
          <a:xfrm>
            <a:off x="381000" y="1676400"/>
            <a:ext cx="8229600" cy="4225925"/>
          </a:xfrm>
        </p:spPr>
        <p:txBody>
          <a:bodyPr/>
          <a:lstStyle/>
          <a:p>
            <a:r>
              <a:rPr lang="en-US" sz="4300" dirty="0" smtClean="0">
                <a:solidFill>
                  <a:srgbClr val="FF0000"/>
                </a:solidFill>
                <a:latin typeface="Corbel" pitchFamily="34" charset="0"/>
              </a:rPr>
              <a:t>Introductions</a:t>
            </a:r>
          </a:p>
          <a:p>
            <a:endParaRPr lang="en-US" sz="4300" dirty="0" smtClean="0">
              <a:solidFill>
                <a:srgbClr val="FF0000"/>
              </a:solidFill>
              <a:latin typeface="Corbel" pitchFamily="34" charset="0"/>
            </a:endParaRPr>
          </a:p>
          <a:p>
            <a:r>
              <a:rPr lang="en-US" sz="4300" dirty="0" smtClean="0">
                <a:solidFill>
                  <a:srgbClr val="FF0000"/>
                </a:solidFill>
                <a:latin typeface="Corbel" pitchFamily="34" charset="0"/>
              </a:rPr>
              <a:t>Activity</a:t>
            </a:r>
          </a:p>
          <a:p>
            <a:endParaRPr lang="en-US" sz="4300" dirty="0" smtClean="0">
              <a:solidFill>
                <a:srgbClr val="FF0000"/>
              </a:solidFill>
              <a:latin typeface="Corbe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886200" y="2743200"/>
            <a:ext cx="4095750" cy="3071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8610600" cy="1143000"/>
          </a:xfrm>
        </p:spPr>
        <p:txBody>
          <a:bodyPr>
            <a:normAutofit/>
          </a:bodyPr>
          <a:lstStyle/>
          <a:p>
            <a:r>
              <a:rPr lang="en-US" sz="3400" dirty="0" smtClean="0">
                <a:solidFill>
                  <a:srgbClr val="FF0000"/>
                </a:solidFill>
              </a:rPr>
              <a:t/>
            </a:r>
            <a:br>
              <a:rPr lang="en-US" sz="3400" dirty="0" smtClean="0">
                <a:solidFill>
                  <a:srgbClr val="FF0000"/>
                </a:solidFill>
              </a:rPr>
            </a:br>
            <a:r>
              <a:rPr lang="en-US" sz="3400" dirty="0" smtClean="0">
                <a:solidFill>
                  <a:srgbClr val="FF0000"/>
                </a:solidFill>
                <a:latin typeface="Corbel" pitchFamily="34" charset="0"/>
              </a:rPr>
              <a:t>National Statistics</a:t>
            </a:r>
          </a:p>
        </p:txBody>
      </p:sp>
      <p:sp>
        <p:nvSpPr>
          <p:cNvPr id="21507" name="Rectangle 3"/>
          <p:cNvSpPr>
            <a:spLocks noGrp="1" noChangeArrowheads="1"/>
          </p:cNvSpPr>
          <p:nvPr>
            <p:ph idx="1"/>
          </p:nvPr>
        </p:nvSpPr>
        <p:spPr>
          <a:xfrm>
            <a:off x="457200" y="1524000"/>
            <a:ext cx="7772400" cy="4572000"/>
          </a:xfrm>
        </p:spPr>
        <p:txBody>
          <a:bodyPr/>
          <a:lstStyle/>
          <a:p>
            <a:pPr>
              <a:lnSpc>
                <a:spcPct val="90000"/>
              </a:lnSpc>
            </a:pPr>
            <a:r>
              <a:rPr lang="en-US" sz="2800" dirty="0" smtClean="0">
                <a:solidFill>
                  <a:srgbClr val="FF0000"/>
                </a:solidFill>
                <a:latin typeface="Corbel" pitchFamily="34" charset="0"/>
                <a:cs typeface="Times New Roman" charset="0"/>
              </a:rPr>
              <a:t>Over the course of an average college career  (5 years), the percentage of completed or attempted sexual assaults among women is as high as 25%.  [The Sexual Victimization of College Women, U.S. Department of Justice, January 2001].  </a:t>
            </a:r>
          </a:p>
          <a:p>
            <a:pPr>
              <a:lnSpc>
                <a:spcPct val="90000"/>
              </a:lnSpc>
            </a:pPr>
            <a:endParaRPr lang="en-US" sz="2800" dirty="0" smtClean="0">
              <a:solidFill>
                <a:srgbClr val="FF0000"/>
              </a:solidFill>
              <a:latin typeface="Corbel" pitchFamily="34" charset="0"/>
              <a:cs typeface="Times New Roman" charset="0"/>
            </a:endParaRPr>
          </a:p>
          <a:p>
            <a:pPr>
              <a:lnSpc>
                <a:spcPct val="90000"/>
              </a:lnSpc>
            </a:pPr>
            <a:r>
              <a:rPr lang="en-US" sz="2800" dirty="0" smtClean="0">
                <a:solidFill>
                  <a:srgbClr val="FF0000"/>
                </a:solidFill>
                <a:latin typeface="Corbel" pitchFamily="34" charset="0"/>
                <a:cs typeface="Times New Roman" charset="0"/>
              </a:rPr>
              <a:t>Rape is the most common violent crime on American college campuses today (Sampson 2002) and very few cases are reported to criminal justice authorities.</a:t>
            </a:r>
          </a:p>
          <a:p>
            <a:pPr>
              <a:lnSpc>
                <a:spcPct val="90000"/>
              </a:lnSpc>
            </a:pPr>
            <a:endParaRPr lang="en-US" sz="2800" dirty="0" smtClean="0">
              <a:solidFill>
                <a:srgbClr val="FF0000"/>
              </a:solidFill>
              <a:latin typeface="Corbel" pitchFamily="34" charset="0"/>
              <a:cs typeface="Times New Roman" charset="0"/>
            </a:endParaRPr>
          </a:p>
          <a:p>
            <a:pPr>
              <a:lnSpc>
                <a:spcPct val="90000"/>
              </a:lnSpc>
            </a:pPr>
            <a:endParaRPr lang="en-US" sz="2800" dirty="0" smtClean="0">
              <a:solidFill>
                <a:srgbClr val="FF0000"/>
              </a:solidFill>
              <a:cs typeface="Times New Roman" charset="0"/>
            </a:endParaRPr>
          </a:p>
          <a:p>
            <a:pPr>
              <a:lnSpc>
                <a:spcPct val="90000"/>
              </a:lnSpc>
            </a:pPr>
            <a:endParaRPr lang="en-US" sz="2800" dirty="0" smtClean="0">
              <a:solidFill>
                <a:srgbClr val="FF0000"/>
              </a:solidFill>
              <a:cs typeface="Times New Roman"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solidFill>
                  <a:srgbClr val="FF0000"/>
                </a:solidFill>
                <a:latin typeface="Corbel" pitchFamily="34" charset="0"/>
              </a:rPr>
              <a:t>National Statistics (continued)</a:t>
            </a:r>
          </a:p>
        </p:txBody>
      </p:sp>
      <p:sp>
        <p:nvSpPr>
          <p:cNvPr id="25603" name="Rectangle 3"/>
          <p:cNvSpPr>
            <a:spLocks noGrp="1" noChangeArrowheads="1"/>
          </p:cNvSpPr>
          <p:nvPr>
            <p:ph idx="1"/>
          </p:nvPr>
        </p:nvSpPr>
        <p:spPr/>
        <p:txBody>
          <a:bodyPr/>
          <a:lstStyle/>
          <a:p>
            <a:r>
              <a:rPr lang="en-US" sz="2600" dirty="0" smtClean="0">
                <a:solidFill>
                  <a:srgbClr val="FF0000"/>
                </a:solidFill>
                <a:latin typeface="Corbel" pitchFamily="34" charset="0"/>
                <a:cs typeface="Times New Roman" charset="0"/>
              </a:rPr>
              <a:t>In a 2004 study, 72% of the college women reported being raped, were raped while intoxicated.</a:t>
            </a:r>
          </a:p>
          <a:p>
            <a:r>
              <a:rPr lang="en-US" sz="2400" dirty="0" smtClean="0">
                <a:solidFill>
                  <a:srgbClr val="FF0000"/>
                </a:solidFill>
                <a:latin typeface="Corbel" pitchFamily="34" charset="0"/>
                <a:cs typeface="Times New Roman" charset="0"/>
              </a:rPr>
              <a:t>False Reporting or allegations of rape are no higher than that for other crimes. The rate of “false reports” or allegations of rape is 4% to 6%, no different than any other crime.</a:t>
            </a:r>
          </a:p>
          <a:p>
            <a:r>
              <a:rPr lang="en-US" sz="2400" dirty="0" smtClean="0">
                <a:solidFill>
                  <a:srgbClr val="FF0000"/>
                </a:solidFill>
                <a:latin typeface="Corbel" pitchFamily="34" charset="0"/>
              </a:rPr>
              <a:t>In a study of college males,  55.7 % reported one or more instances of non-assaultive coercion to obtain sex. </a:t>
            </a:r>
          </a:p>
          <a:p>
            <a:pPr>
              <a:buFont typeface="Wingdings" charset="2"/>
              <a:buNone/>
            </a:pPr>
            <a:endParaRPr lang="en-US" sz="2600" dirty="0" smtClean="0">
              <a:solidFill>
                <a:srgbClr val="FF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solidFill>
                  <a:srgbClr val="FF0000"/>
                </a:solidFill>
                <a:latin typeface="Corbel" pitchFamily="34" charset="0"/>
              </a:rPr>
              <a:t>Sexual Misconduct</a:t>
            </a:r>
          </a:p>
        </p:txBody>
      </p:sp>
      <p:sp>
        <p:nvSpPr>
          <p:cNvPr id="27651" name="Rectangle 3"/>
          <p:cNvSpPr>
            <a:spLocks noGrp="1" noChangeArrowheads="1"/>
          </p:cNvSpPr>
          <p:nvPr>
            <p:ph idx="1"/>
          </p:nvPr>
        </p:nvSpPr>
        <p:spPr>
          <a:xfrm>
            <a:off x="457200" y="1600200"/>
            <a:ext cx="8229600" cy="3941763"/>
          </a:xfrm>
        </p:spPr>
        <p:txBody>
          <a:bodyPr/>
          <a:lstStyle/>
          <a:p>
            <a:r>
              <a:rPr lang="en-US" dirty="0" smtClean="0">
                <a:solidFill>
                  <a:srgbClr val="FF0000"/>
                </a:solidFill>
                <a:latin typeface="Corbel" pitchFamily="34" charset="0"/>
              </a:rPr>
              <a:t>Definition/Code information has been (or will be) covered by Carl and staff</a:t>
            </a:r>
          </a:p>
          <a:p>
            <a:r>
              <a:rPr lang="en-US" dirty="0" smtClean="0">
                <a:solidFill>
                  <a:srgbClr val="FF0000"/>
                </a:solidFill>
                <a:latin typeface="Corbel" pitchFamily="34" charset="0"/>
              </a:rPr>
              <a:t>At its most basic level, sexual misconduct refers to any form of non-consensual sexual activity, which encompasses all unwanted sexual acts from intimidation to touching to penetration</a:t>
            </a:r>
            <a:r>
              <a:rPr lang="en-US" dirty="0" smtClean="0">
                <a:solidFill>
                  <a:srgbClr val="FF0000"/>
                </a:solidFill>
              </a:rPr>
              <a:t>.  </a:t>
            </a:r>
          </a:p>
          <a:p>
            <a:endParaRPr lang="en-US" dirty="0" smtClean="0">
              <a:solidFill>
                <a:srgbClr val="FF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228600" y="685800"/>
            <a:ext cx="8686800" cy="5105400"/>
          </a:xfrm>
        </p:spPr>
        <p:txBody>
          <a:bodyPr/>
          <a:lstStyle/>
          <a:p>
            <a:r>
              <a:rPr lang="en-US" dirty="0" smtClean="0">
                <a:solidFill>
                  <a:srgbClr val="FF0000"/>
                </a:solidFill>
                <a:latin typeface="Corbel" pitchFamily="34" charset="0"/>
              </a:rPr>
              <a:t>Myths and Facts about Sexual Violence</a:t>
            </a:r>
            <a:br>
              <a:rPr lang="en-US" dirty="0" smtClean="0">
                <a:solidFill>
                  <a:srgbClr val="FF0000"/>
                </a:solidFill>
                <a:latin typeface="Corbel" pitchFamily="34" charset="0"/>
              </a:rPr>
            </a:br>
            <a:r>
              <a:rPr lang="en-US" dirty="0" smtClean="0">
                <a:solidFill>
                  <a:srgbClr val="FF0000"/>
                </a:solidFill>
                <a:latin typeface="Corbel" pitchFamily="34" charset="0"/>
              </a:rPr>
              <a:t/>
            </a:r>
            <a:br>
              <a:rPr lang="en-US" dirty="0" smtClean="0">
                <a:solidFill>
                  <a:srgbClr val="FF0000"/>
                </a:solidFill>
                <a:latin typeface="Corbel" pitchFamily="34" charset="0"/>
              </a:rPr>
            </a:br>
            <a:r>
              <a:rPr lang="en-US" dirty="0" smtClean="0">
                <a:solidFill>
                  <a:srgbClr val="FF0000"/>
                </a:solidFill>
                <a:latin typeface="Corbel" pitchFamily="34" charset="0"/>
              </a:rPr>
              <a:t>What kind of person gets raped?</a:t>
            </a:r>
            <a:br>
              <a:rPr lang="en-US" dirty="0" smtClean="0">
                <a:solidFill>
                  <a:srgbClr val="FF0000"/>
                </a:solidFill>
                <a:latin typeface="Corbel" pitchFamily="34" charset="0"/>
              </a:rPr>
            </a:br>
            <a:r>
              <a:rPr lang="en-US" dirty="0" smtClean="0">
                <a:solidFill>
                  <a:srgbClr val="FF0000"/>
                </a:solidFill>
                <a:latin typeface="Corbel" pitchFamily="34" charset="0"/>
              </a:rPr>
              <a:t>What kind of person commits a sexual assault?</a:t>
            </a:r>
            <a:br>
              <a:rPr lang="en-US" dirty="0" smtClean="0">
                <a:solidFill>
                  <a:srgbClr val="FF0000"/>
                </a:solidFill>
                <a:latin typeface="Corbel" pitchFamily="34" charset="0"/>
              </a:rPr>
            </a:br>
            <a:endParaRPr lang="en-US" dirty="0" smtClean="0">
              <a:solidFill>
                <a:srgbClr val="FF0000"/>
              </a:solidFill>
              <a:latin typeface="Corbe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4800" dirty="0" smtClean="0">
                <a:solidFill>
                  <a:srgbClr val="FF0000"/>
                </a:solidFill>
                <a:latin typeface="Corbel" pitchFamily="34" charset="0"/>
              </a:rPr>
              <a:t>The Rape of Mr. Smith</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914400"/>
            <a:ext cx="8229600" cy="5211763"/>
          </a:xfrm>
        </p:spPr>
        <p:txBody>
          <a:bodyPr/>
          <a:lstStyle/>
          <a:p>
            <a:pPr>
              <a:buFont typeface="Arial" charset="0"/>
              <a:buNone/>
            </a:pPr>
            <a:endParaRPr lang="en-US" sz="4000" dirty="0" smtClean="0">
              <a:solidFill>
                <a:srgbClr val="FF0000"/>
              </a:solidFill>
            </a:endParaRPr>
          </a:p>
          <a:p>
            <a:pPr>
              <a:buFont typeface="Arial" charset="0"/>
              <a:buNone/>
            </a:pPr>
            <a:r>
              <a:rPr lang="en-US" sz="4000" dirty="0" smtClean="0">
                <a:solidFill>
                  <a:srgbClr val="FF0000"/>
                </a:solidFill>
              </a:rPr>
              <a:t>	</a:t>
            </a:r>
            <a:r>
              <a:rPr lang="en-US" sz="4000" dirty="0" smtClean="0">
                <a:solidFill>
                  <a:srgbClr val="FF0000"/>
                </a:solidFill>
                <a:latin typeface="Corbel" pitchFamily="34" charset="0"/>
              </a:rPr>
              <a:t>MYTH:  Alcohol/drinking is the cause of sexual assaults on college campuses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2414</TotalTime>
  <Words>3157</Words>
  <Application>Microsoft Office PowerPoint</Application>
  <PresentationFormat>Letter Paper (8.5x11 in)</PresentationFormat>
  <Paragraphs>218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Sexual Assault on the University Campus</vt:lpstr>
      <vt:lpstr>Goals for this Session</vt:lpstr>
      <vt:lpstr>Welcome!</vt:lpstr>
      <vt:lpstr> National Statistics</vt:lpstr>
      <vt:lpstr>National Statistics (continued)</vt:lpstr>
      <vt:lpstr>Sexual Misconduct</vt:lpstr>
      <vt:lpstr>Myths and Facts about Sexual Violence  What kind of person gets raped? What kind of person commits a sexual assault? </vt:lpstr>
      <vt:lpstr>Slide 8</vt:lpstr>
      <vt:lpstr>Slide 9</vt:lpstr>
      <vt:lpstr>Slide 10</vt:lpstr>
      <vt:lpstr>Slide 11</vt:lpstr>
      <vt:lpstr>Slide 12</vt:lpstr>
      <vt:lpstr>Who are the perpetrators?</vt:lpstr>
      <vt:lpstr>The Undetected Rapist ** Trigger Warning </vt:lpstr>
      <vt:lpstr>Barriers Facing Victims</vt:lpstr>
      <vt:lpstr>Effects of Sexual Assault</vt:lpstr>
      <vt:lpstr>Your Role With Victims</vt:lpstr>
      <vt:lpstr> Campus and Community Resources</vt:lpstr>
      <vt:lpstr>Mock Trial</vt:lpstr>
    </vt:vector>
  </TitlesOfParts>
  <Company>University of Oregon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Assault, Dating Violence, and Stalking: An Introduction for the Formal Hearing Board</dc:title>
  <dc:creator>UO Department</dc:creator>
  <cp:lastModifiedBy>aleeder</cp:lastModifiedBy>
  <cp:revision>130</cp:revision>
  <dcterms:created xsi:type="dcterms:W3CDTF">2009-10-16T03:32:00Z</dcterms:created>
  <dcterms:modified xsi:type="dcterms:W3CDTF">2012-10-17T23:29:58Z</dcterms:modified>
</cp:coreProperties>
</file>