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55"/>
  </p:handoutMasterIdLst>
  <p:sldIdLst>
    <p:sldId id="256" r:id="rId2"/>
    <p:sldId id="257" r:id="rId3"/>
    <p:sldId id="258" r:id="rId4"/>
    <p:sldId id="259" r:id="rId5"/>
    <p:sldId id="315" r:id="rId6"/>
    <p:sldId id="262" r:id="rId7"/>
    <p:sldId id="302" r:id="rId8"/>
    <p:sldId id="303" r:id="rId9"/>
    <p:sldId id="261" r:id="rId10"/>
    <p:sldId id="309" r:id="rId11"/>
    <p:sldId id="263" r:id="rId12"/>
    <p:sldId id="264" r:id="rId13"/>
    <p:sldId id="265" r:id="rId14"/>
    <p:sldId id="266" r:id="rId15"/>
    <p:sldId id="267" r:id="rId16"/>
    <p:sldId id="268" r:id="rId17"/>
    <p:sldId id="270" r:id="rId18"/>
    <p:sldId id="271" r:id="rId19"/>
    <p:sldId id="272" r:id="rId20"/>
    <p:sldId id="273" r:id="rId21"/>
    <p:sldId id="274" r:id="rId22"/>
    <p:sldId id="275" r:id="rId23"/>
    <p:sldId id="276" r:id="rId24"/>
    <p:sldId id="277" r:id="rId25"/>
    <p:sldId id="304" r:id="rId26"/>
    <p:sldId id="280" r:id="rId27"/>
    <p:sldId id="306" r:id="rId28"/>
    <p:sldId id="281" r:id="rId29"/>
    <p:sldId id="282" r:id="rId30"/>
    <p:sldId id="285" r:id="rId31"/>
    <p:sldId id="290" r:id="rId32"/>
    <p:sldId id="289" r:id="rId33"/>
    <p:sldId id="287" r:id="rId34"/>
    <p:sldId id="291" r:id="rId35"/>
    <p:sldId id="311" r:id="rId36"/>
    <p:sldId id="313" r:id="rId37"/>
    <p:sldId id="312" r:id="rId38"/>
    <p:sldId id="314" r:id="rId39"/>
    <p:sldId id="292" r:id="rId40"/>
    <p:sldId id="307" r:id="rId41"/>
    <p:sldId id="293" r:id="rId42"/>
    <p:sldId id="294" r:id="rId43"/>
    <p:sldId id="310" r:id="rId44"/>
    <p:sldId id="288" r:id="rId45"/>
    <p:sldId id="301" r:id="rId46"/>
    <p:sldId id="278" r:id="rId47"/>
    <p:sldId id="295" r:id="rId48"/>
    <p:sldId id="308" r:id="rId49"/>
    <p:sldId id="296" r:id="rId50"/>
    <p:sldId id="297" r:id="rId51"/>
    <p:sldId id="298" r:id="rId52"/>
    <p:sldId id="300" r:id="rId53"/>
    <p:sldId id="299" r:id="rId54"/>
  </p:sldIdLst>
  <p:sldSz cx="9144000" cy="6858000" type="screen4x3"/>
  <p:notesSz cx="7010400" cy="9296400"/>
  <p:defaultTex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78" autoAdjust="0"/>
  </p:normalViewPr>
  <p:slideViewPr>
    <p:cSldViewPr>
      <p:cViewPr varScale="1">
        <p:scale>
          <a:sx n="103" d="100"/>
          <a:sy n="103" d="100"/>
        </p:scale>
        <p:origin x="-19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vl1pPr>
          </a:lstStyle>
          <a:p>
            <a:pPr>
              <a:defRPr/>
            </a:pPr>
            <a:endParaRPr lang="en-US"/>
          </a:p>
        </p:txBody>
      </p:sp>
      <p:sp>
        <p:nvSpPr>
          <p:cNvPr id="8704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8704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vl1pPr>
          </a:lstStyle>
          <a:p>
            <a:pPr>
              <a:defRPr/>
            </a:pPr>
            <a:endParaRPr lang="en-US"/>
          </a:p>
        </p:txBody>
      </p:sp>
      <p:sp>
        <p:nvSpPr>
          <p:cNvPr id="8704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fld id="{1B180B48-4E29-4D0E-816C-EF4F5F11DAE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FB952400-C77D-44E7-A366-8E92EC2BC9E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B89DB5-6E9B-48E6-A0AE-07EDC5D0DD4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FB8588-167B-47CF-B9D1-9BE8724B83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E15787-C097-4D26-9B5D-14C575F614D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7478CA-D0C1-414D-AD43-8D27D6AD5F3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2DDED2-47A0-470C-A3E9-CBAC3CC3F33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A33CFDF-FB16-4238-A942-1AA892E56C1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2AC049C-6F61-4E20-B6E8-0FA378EE57A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7FCEFBB-A2E1-438B-A7EC-1A39645039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ABD003F-341C-4DB0-94F5-962259889B9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8DB5B5B-9124-4B21-95AC-CBC54BABE17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2584068-5628-4B6F-B980-10286C0AF5D6}"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cyeh@uoregon.edu" TargetMode="External"/><Relationship Id="rId2" Type="http://schemas.openxmlformats.org/officeDocument/2006/relationships/hyperlink" Target="mailto:rdhowe@uoregon.edu" TargetMode="External"/><Relationship Id="rId1" Type="http://schemas.openxmlformats.org/officeDocument/2006/relationships/slideLayout" Target="../slideLayouts/slideLayout2.xml"/><Relationship Id="rId4" Type="http://schemas.openxmlformats.org/officeDocument/2006/relationships/hyperlink" Target="http://conduct.uoregon.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llegedrinkingprevention.gov/" TargetMode="External"/><Relationship Id="rId2" Type="http://schemas.openxmlformats.org/officeDocument/2006/relationships/hyperlink" Target="http://www.collegedrinkingprevention.gov/NIAAACollegeMaterials/TaskForce/References_00.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3200" smtClean="0"/>
              <a:t>University of Oregon</a:t>
            </a:r>
            <a:br>
              <a:rPr lang="en-US" sz="3200" smtClean="0"/>
            </a:br>
            <a:r>
              <a:rPr lang="en-US" sz="3200" smtClean="0"/>
              <a:t>University Hearings Board Training</a:t>
            </a:r>
          </a:p>
        </p:txBody>
      </p:sp>
      <p:sp>
        <p:nvSpPr>
          <p:cNvPr id="3075" name="Rectangle 3"/>
          <p:cNvSpPr>
            <a:spLocks noGrp="1" noChangeArrowheads="1"/>
          </p:cNvSpPr>
          <p:nvPr>
            <p:ph type="subTitle" idx="1"/>
          </p:nvPr>
        </p:nvSpPr>
        <p:spPr/>
        <p:txBody>
          <a:bodyPr/>
          <a:lstStyle/>
          <a:p>
            <a:pPr eaLnBrk="1" hangingPunct="1"/>
            <a:r>
              <a:rPr lang="en-US" dirty="0" smtClean="0"/>
              <a:t>May 7, 2014</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Student Conduct Code Overview</a:t>
            </a:r>
          </a:p>
        </p:txBody>
      </p:sp>
      <p:sp>
        <p:nvSpPr>
          <p:cNvPr id="12291" name="Content Placeholder 2"/>
          <p:cNvSpPr>
            <a:spLocks noGrp="1"/>
          </p:cNvSpPr>
          <p:nvPr>
            <p:ph idx="1"/>
          </p:nvPr>
        </p:nvSpPr>
        <p:spPr/>
        <p:txBody>
          <a:bodyPr/>
          <a:lstStyle/>
          <a:p>
            <a:r>
              <a:rPr lang="en-US" smtClean="0"/>
              <a:t>Oregon Administrative Rules</a:t>
            </a:r>
          </a:p>
          <a:p>
            <a:r>
              <a:rPr lang="en-US" smtClean="0"/>
              <a:t>Definitions</a:t>
            </a:r>
          </a:p>
          <a:p>
            <a:r>
              <a:rPr lang="en-US" smtClean="0"/>
              <a:t>Jurisdiction</a:t>
            </a:r>
          </a:p>
          <a:p>
            <a:r>
              <a:rPr lang="en-US" smtClean="0"/>
              <a:t>Violations by Individual Students</a:t>
            </a:r>
          </a:p>
          <a:p>
            <a:r>
              <a:rPr lang="en-US" smtClean="0"/>
              <a:t>Sanctions</a:t>
            </a:r>
          </a:p>
          <a:p>
            <a:r>
              <a:rPr lang="en-US" smtClean="0"/>
              <a:t>Student Rights</a:t>
            </a:r>
          </a:p>
          <a:p>
            <a:r>
              <a:rPr lang="en-US" smtClean="0"/>
              <a:t>University Hearings Board (p. 19)</a:t>
            </a:r>
          </a:p>
          <a:p>
            <a:r>
              <a:rPr lang="en-US" smtClean="0"/>
              <a:t>University Panel Hearings (p. 24)</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mtClean="0"/>
              <a:t>Brief Overview of Conduct Process</a:t>
            </a:r>
          </a:p>
        </p:txBody>
      </p:sp>
      <p:sp>
        <p:nvSpPr>
          <p:cNvPr id="13315" name="Rectangle 3"/>
          <p:cNvSpPr>
            <a:spLocks noGrp="1" noChangeArrowheads="1"/>
          </p:cNvSpPr>
          <p:nvPr>
            <p:ph idx="1"/>
          </p:nvPr>
        </p:nvSpPr>
        <p:spPr/>
        <p:txBody>
          <a:bodyPr/>
          <a:lstStyle/>
          <a:p>
            <a:pPr eaLnBrk="1" hangingPunct="1"/>
            <a:r>
              <a:rPr lang="en-US" dirty="0" smtClean="0"/>
              <a:t>See “Conduct Process Overview” flowchart.</a:t>
            </a:r>
          </a:p>
          <a:p>
            <a:pPr eaLnBrk="1" hangingPunct="1"/>
            <a:r>
              <a:rPr lang="en-US" dirty="0" smtClean="0"/>
              <a:t>Important elements for Board:</a:t>
            </a:r>
          </a:p>
          <a:p>
            <a:pPr lvl="1" eaLnBrk="1" hangingPunct="1"/>
            <a:r>
              <a:rPr lang="en-US" dirty="0" smtClean="0"/>
              <a:t>Student has due process rights.</a:t>
            </a:r>
          </a:p>
          <a:p>
            <a:pPr lvl="1" eaLnBrk="1" hangingPunct="1"/>
            <a:r>
              <a:rPr lang="en-US" dirty="0" smtClean="0"/>
              <a:t>Student has a choice of hearings.</a:t>
            </a:r>
          </a:p>
          <a:p>
            <a:pPr lvl="1" eaLnBrk="1" hangingPunct="1"/>
            <a:r>
              <a:rPr lang="en-US" dirty="0" smtClean="0"/>
              <a:t>Most of the time, administrative conferences and panel hearings have different limitations on sanctioning ability, as well as ability to appeal.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Allegations and Jurisdiction</a:t>
            </a:r>
          </a:p>
        </p:txBody>
      </p:sp>
      <p:sp>
        <p:nvSpPr>
          <p:cNvPr id="14339" name="Rectangle 3"/>
          <p:cNvSpPr>
            <a:spLocks noGrp="1" noChangeArrowheads="1"/>
          </p:cNvSpPr>
          <p:nvPr>
            <p:ph idx="1"/>
          </p:nvPr>
        </p:nvSpPr>
        <p:spPr/>
        <p:txBody>
          <a:bodyPr>
            <a:normAutofit lnSpcReduction="10000"/>
          </a:bodyPr>
          <a:lstStyle/>
          <a:p>
            <a:pPr eaLnBrk="1" hangingPunct="1"/>
            <a:r>
              <a:rPr lang="en-US" sz="2800" smtClean="0"/>
              <a:t>SCCS (or one of its designees) evaluates the report and determines which Student Conduct Code violations may have been violated.</a:t>
            </a:r>
          </a:p>
          <a:p>
            <a:pPr eaLnBrk="1" hangingPunct="1"/>
            <a:r>
              <a:rPr lang="en-US" sz="2800" smtClean="0"/>
              <a:t>Typically, the University focuses on conduct inconsistent with the Code on campus, University-controlled property, or University-sponsored activity.</a:t>
            </a:r>
          </a:p>
          <a:p>
            <a:pPr eaLnBrk="1" hangingPunct="1"/>
            <a:r>
              <a:rPr lang="en-US" sz="2800" smtClean="0"/>
              <a:t>However, the University may have authority if the conduct “involved violence or produced a reasonable fear of physical harm.”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mtClean="0"/>
              <a:t>Basics: What is a Hearings Board?</a:t>
            </a:r>
          </a:p>
        </p:txBody>
      </p:sp>
      <p:sp>
        <p:nvSpPr>
          <p:cNvPr id="15363" name="Rectangle 3"/>
          <p:cNvSpPr>
            <a:spLocks noGrp="1" noChangeArrowheads="1"/>
          </p:cNvSpPr>
          <p:nvPr>
            <p:ph idx="1"/>
          </p:nvPr>
        </p:nvSpPr>
        <p:spPr/>
        <p:txBody>
          <a:bodyPr/>
          <a:lstStyle/>
          <a:p>
            <a:pPr eaLnBrk="1" hangingPunct="1">
              <a:lnSpc>
                <a:spcPct val="90000"/>
              </a:lnSpc>
            </a:pPr>
            <a:r>
              <a:rPr lang="en-US" smtClean="0"/>
              <a:t>It is “comprised of persons authorized … to determine if a student has violated the Student Conduct Code and to recommend sanctions when a violation has occurred.”</a:t>
            </a:r>
          </a:p>
          <a:p>
            <a:pPr eaLnBrk="1" hangingPunct="1">
              <a:lnSpc>
                <a:spcPct val="90000"/>
              </a:lnSpc>
            </a:pPr>
            <a:r>
              <a:rPr lang="en-US" smtClean="0"/>
              <a:t>It consists of 10 registered students and 8 faculty/staff members for a total of 18.</a:t>
            </a:r>
          </a:p>
          <a:p>
            <a:pPr eaLnBrk="1" hangingPunct="1">
              <a:lnSpc>
                <a:spcPct val="90000"/>
              </a:lnSpc>
            </a:pPr>
            <a:r>
              <a:rPr lang="en-US" smtClean="0"/>
              <a:t>Students serve a one-year term while others serve two years.</a:t>
            </a:r>
          </a:p>
          <a:p>
            <a:pPr eaLnBrk="1" hangingPunct="1">
              <a:lnSpc>
                <a:spcPct val="90000"/>
              </a:lnSpc>
            </a:pPr>
            <a:r>
              <a:rPr lang="en-US" smtClean="0"/>
              <a:t>Members can be re-appointed.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mtClean="0"/>
              <a:t>Basics: What is a Hearings Panel?</a:t>
            </a:r>
          </a:p>
        </p:txBody>
      </p:sp>
      <p:sp>
        <p:nvSpPr>
          <p:cNvPr id="16387" name="Rectangle 3"/>
          <p:cNvSpPr>
            <a:spLocks noGrp="1" noChangeArrowheads="1"/>
          </p:cNvSpPr>
          <p:nvPr>
            <p:ph idx="1"/>
          </p:nvPr>
        </p:nvSpPr>
        <p:spPr/>
        <p:txBody>
          <a:bodyPr>
            <a:normAutofit lnSpcReduction="10000"/>
          </a:bodyPr>
          <a:lstStyle/>
          <a:p>
            <a:pPr eaLnBrk="1" hangingPunct="1">
              <a:lnSpc>
                <a:spcPct val="90000"/>
              </a:lnSpc>
            </a:pPr>
            <a:r>
              <a:rPr lang="en-US" sz="2600" smtClean="0"/>
              <a:t>A Panel is the actual body that hears a case and must have at least four members of the Board.</a:t>
            </a:r>
          </a:p>
          <a:p>
            <a:pPr eaLnBrk="1" hangingPunct="1">
              <a:lnSpc>
                <a:spcPct val="90000"/>
              </a:lnSpc>
            </a:pPr>
            <a:r>
              <a:rPr lang="en-US" sz="2600" smtClean="0"/>
              <a:t>Of those four (or more) it must have at least one student, one faculty, and one staff.</a:t>
            </a:r>
          </a:p>
          <a:p>
            <a:pPr eaLnBrk="1" hangingPunct="1">
              <a:lnSpc>
                <a:spcPct val="90000"/>
              </a:lnSpc>
            </a:pPr>
            <a:r>
              <a:rPr lang="en-US" sz="2600" smtClean="0"/>
              <a:t>Both the Complainant and the Accused Student can present their stories.</a:t>
            </a:r>
          </a:p>
          <a:p>
            <a:pPr eaLnBrk="1" hangingPunct="1">
              <a:lnSpc>
                <a:spcPct val="90000"/>
              </a:lnSpc>
            </a:pPr>
            <a:r>
              <a:rPr lang="en-US" sz="2600" smtClean="0"/>
              <a:t>A Panel hearing is a scripted event and is audio taped.</a:t>
            </a:r>
          </a:p>
          <a:p>
            <a:pPr eaLnBrk="1" hangingPunct="1">
              <a:lnSpc>
                <a:spcPct val="90000"/>
              </a:lnSpc>
            </a:pPr>
            <a:r>
              <a:rPr lang="en-US" sz="2600" smtClean="0"/>
              <a:t>If the student is responsible, a Panel always has the power to apply the full possible range of University sanctions.</a:t>
            </a:r>
          </a:p>
          <a:p>
            <a:pPr eaLnBrk="1" hangingPunct="1">
              <a:lnSpc>
                <a:spcPct val="90000"/>
              </a:lnSpc>
            </a:pPr>
            <a:r>
              <a:rPr lang="en-US" sz="2600" smtClean="0"/>
              <a:t>Either party can appeal the Panel’s decisions.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Basics: What kinds of cases?</a:t>
            </a:r>
          </a:p>
        </p:txBody>
      </p:sp>
      <p:sp>
        <p:nvSpPr>
          <p:cNvPr id="17411" name="Rectangle 3"/>
          <p:cNvSpPr>
            <a:spLocks noGrp="1" noChangeArrowheads="1"/>
          </p:cNvSpPr>
          <p:nvPr>
            <p:ph idx="1"/>
          </p:nvPr>
        </p:nvSpPr>
        <p:spPr/>
        <p:txBody>
          <a:bodyPr/>
          <a:lstStyle/>
          <a:p>
            <a:pPr eaLnBrk="1" hangingPunct="1">
              <a:lnSpc>
                <a:spcPct val="80000"/>
              </a:lnSpc>
            </a:pPr>
            <a:r>
              <a:rPr lang="en-US" sz="2400" smtClean="0"/>
              <a:t>The Panel may hear ANY violation of the Student Conduct Code.</a:t>
            </a:r>
          </a:p>
          <a:p>
            <a:pPr eaLnBrk="1" hangingPunct="1">
              <a:lnSpc>
                <a:spcPct val="80000"/>
              </a:lnSpc>
            </a:pPr>
            <a:r>
              <a:rPr lang="en-US" sz="2400" smtClean="0"/>
              <a:t>Likely cases include:</a:t>
            </a:r>
          </a:p>
          <a:p>
            <a:pPr lvl="1" eaLnBrk="1" hangingPunct="1">
              <a:lnSpc>
                <a:spcPct val="80000"/>
              </a:lnSpc>
            </a:pPr>
            <a:r>
              <a:rPr lang="en-US" sz="2000" smtClean="0"/>
              <a:t>Academic Misconduct</a:t>
            </a:r>
          </a:p>
          <a:p>
            <a:pPr lvl="2" eaLnBrk="1" hangingPunct="1">
              <a:lnSpc>
                <a:spcPct val="80000"/>
              </a:lnSpc>
            </a:pPr>
            <a:r>
              <a:rPr lang="en-US" sz="1800" smtClean="0"/>
              <a:t>Cheating</a:t>
            </a:r>
          </a:p>
          <a:p>
            <a:pPr lvl="2" eaLnBrk="1" hangingPunct="1">
              <a:lnSpc>
                <a:spcPct val="80000"/>
              </a:lnSpc>
            </a:pPr>
            <a:r>
              <a:rPr lang="en-US" sz="1800" smtClean="0"/>
              <a:t>Plagiarism</a:t>
            </a:r>
          </a:p>
          <a:p>
            <a:pPr lvl="1" eaLnBrk="1" hangingPunct="1">
              <a:lnSpc>
                <a:spcPct val="80000"/>
              </a:lnSpc>
            </a:pPr>
            <a:r>
              <a:rPr lang="en-US" sz="2000" smtClean="0"/>
              <a:t>Social Misconduct</a:t>
            </a:r>
          </a:p>
          <a:p>
            <a:pPr lvl="2" eaLnBrk="1" hangingPunct="1">
              <a:lnSpc>
                <a:spcPct val="80000"/>
              </a:lnSpc>
            </a:pPr>
            <a:r>
              <a:rPr lang="en-US" sz="1800" smtClean="0"/>
              <a:t>Alcohol and other Drugs</a:t>
            </a:r>
          </a:p>
          <a:p>
            <a:pPr lvl="2" eaLnBrk="1" hangingPunct="1">
              <a:lnSpc>
                <a:spcPct val="80000"/>
              </a:lnSpc>
            </a:pPr>
            <a:r>
              <a:rPr lang="en-US" sz="1800" smtClean="0"/>
              <a:t>Disorderly Conduct</a:t>
            </a:r>
          </a:p>
          <a:p>
            <a:pPr lvl="2" eaLnBrk="1" hangingPunct="1">
              <a:lnSpc>
                <a:spcPct val="80000"/>
              </a:lnSpc>
            </a:pPr>
            <a:r>
              <a:rPr lang="en-US" sz="1800" smtClean="0"/>
              <a:t>Physical Contact</a:t>
            </a:r>
          </a:p>
          <a:p>
            <a:pPr lvl="2" eaLnBrk="1" hangingPunct="1">
              <a:lnSpc>
                <a:spcPct val="80000"/>
              </a:lnSpc>
            </a:pPr>
            <a:r>
              <a:rPr lang="en-US" sz="1800" smtClean="0"/>
              <a:t>Harassment and Unwanted Contact</a:t>
            </a:r>
          </a:p>
          <a:p>
            <a:pPr lvl="2" eaLnBrk="1" hangingPunct="1">
              <a:lnSpc>
                <a:spcPct val="80000"/>
              </a:lnSpc>
            </a:pPr>
            <a:r>
              <a:rPr lang="en-US" sz="1800" smtClean="0"/>
              <a:t>Weapons</a:t>
            </a:r>
          </a:p>
          <a:p>
            <a:pPr lvl="1" eaLnBrk="1" hangingPunct="1">
              <a:lnSpc>
                <a:spcPct val="80000"/>
              </a:lnSpc>
            </a:pPr>
            <a:r>
              <a:rPr lang="en-US" sz="2000" smtClean="0"/>
              <a:t>Sexual Misconduct</a:t>
            </a:r>
          </a:p>
          <a:p>
            <a:pPr lvl="2" eaLnBrk="1" hangingPunct="1">
              <a:lnSpc>
                <a:spcPct val="80000"/>
              </a:lnSpc>
            </a:pPr>
            <a:r>
              <a:rPr lang="en-US" sz="1800" smtClean="0"/>
              <a:t>More on this later!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Basics: Why a Panel hearing?</a:t>
            </a:r>
          </a:p>
        </p:txBody>
      </p:sp>
      <p:sp>
        <p:nvSpPr>
          <p:cNvPr id="18435" name="Rectangle 3"/>
          <p:cNvSpPr>
            <a:spLocks noGrp="1" noChangeArrowheads="1"/>
          </p:cNvSpPr>
          <p:nvPr>
            <p:ph idx="1"/>
          </p:nvPr>
        </p:nvSpPr>
        <p:spPr/>
        <p:txBody>
          <a:bodyPr>
            <a:normAutofit lnSpcReduction="10000"/>
          </a:bodyPr>
          <a:lstStyle/>
          <a:p>
            <a:pPr eaLnBrk="1" hangingPunct="1">
              <a:lnSpc>
                <a:spcPct val="90000"/>
              </a:lnSpc>
            </a:pPr>
            <a:r>
              <a:rPr lang="en-US" sz="2800" dirty="0" smtClean="0"/>
              <a:t>Sometimes, SCCS refers the case to a Panel because of special concerns or the type of charge. The referral is often, but not always, based on the fact that the Panel can invoke the three most severe sanctions.</a:t>
            </a:r>
          </a:p>
          <a:p>
            <a:pPr eaLnBrk="1" hangingPunct="1">
              <a:lnSpc>
                <a:spcPct val="90000"/>
              </a:lnSpc>
            </a:pPr>
            <a:r>
              <a:rPr lang="en-US" sz="2800" dirty="0" smtClean="0"/>
              <a:t>Other times, the Accused Student wants the Panel because he/she wants to confront the Complainant, have the right to appeal, and for other reasons.</a:t>
            </a:r>
          </a:p>
          <a:p>
            <a:pPr eaLnBrk="1" hangingPunct="1">
              <a:lnSpc>
                <a:spcPct val="90000"/>
              </a:lnSpc>
            </a:pPr>
            <a:r>
              <a:rPr lang="en-US" sz="2800" dirty="0" smtClean="0"/>
              <a:t>Panel should not assume a case is “serious” because it is getting the case.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smtClean="0"/>
              <a:t>Basics: Does it have to go to Panel?</a:t>
            </a:r>
          </a:p>
        </p:txBody>
      </p:sp>
      <p:sp>
        <p:nvSpPr>
          <p:cNvPr id="20483" name="Rectangle 3"/>
          <p:cNvSpPr>
            <a:spLocks noGrp="1" noChangeArrowheads="1"/>
          </p:cNvSpPr>
          <p:nvPr>
            <p:ph idx="1"/>
          </p:nvPr>
        </p:nvSpPr>
        <p:spPr/>
        <p:txBody>
          <a:bodyPr/>
          <a:lstStyle/>
          <a:p>
            <a:pPr eaLnBrk="1" hangingPunct="1">
              <a:lnSpc>
                <a:spcPct val="90000"/>
              </a:lnSpc>
            </a:pPr>
            <a:r>
              <a:rPr lang="en-US" smtClean="0"/>
              <a:t>If a student has been referred to Panel, but does not want to go, there is another option: an administrative hearing with the full range of sanctions possible.</a:t>
            </a:r>
          </a:p>
          <a:p>
            <a:pPr eaLnBrk="1" hangingPunct="1">
              <a:lnSpc>
                <a:spcPct val="90000"/>
              </a:lnSpc>
            </a:pPr>
            <a:r>
              <a:rPr lang="en-US" smtClean="0"/>
              <a:t>In this case, the student waives the right to a Panel hearing.</a:t>
            </a:r>
          </a:p>
          <a:p>
            <a:pPr eaLnBrk="1" hangingPunct="1">
              <a:lnSpc>
                <a:spcPct val="90000"/>
              </a:lnSpc>
            </a:pPr>
            <a:r>
              <a:rPr lang="en-US" smtClean="0"/>
              <a:t>In these types of hearings, as in all administrative hearings, are not appealable.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mtClean="0"/>
              <a:t>Basics: Who is at the Panel hearing?</a:t>
            </a:r>
          </a:p>
        </p:txBody>
      </p:sp>
      <p:sp>
        <p:nvSpPr>
          <p:cNvPr id="21507" name="Rectangle 3"/>
          <p:cNvSpPr>
            <a:spLocks noGrp="1" noChangeArrowheads="1"/>
          </p:cNvSpPr>
          <p:nvPr>
            <p:ph idx="1"/>
          </p:nvPr>
        </p:nvSpPr>
        <p:spPr/>
        <p:txBody>
          <a:bodyPr>
            <a:normAutofit fontScale="92500" lnSpcReduction="10000"/>
          </a:bodyPr>
          <a:lstStyle/>
          <a:p>
            <a:pPr eaLnBrk="1" hangingPunct="1"/>
            <a:r>
              <a:rPr lang="en-US" sz="2800" smtClean="0"/>
              <a:t>Usually 4-5 Panel members and a Panel Chair, who must have served at least one year.</a:t>
            </a:r>
          </a:p>
          <a:p>
            <a:pPr eaLnBrk="1" hangingPunct="1"/>
            <a:r>
              <a:rPr lang="en-US" sz="2800" smtClean="0"/>
              <a:t>Complainant</a:t>
            </a:r>
          </a:p>
          <a:p>
            <a:pPr eaLnBrk="1" hangingPunct="1"/>
            <a:r>
              <a:rPr lang="en-US" sz="2800" smtClean="0"/>
              <a:t>Accused Student</a:t>
            </a:r>
          </a:p>
          <a:p>
            <a:pPr eaLnBrk="1" hangingPunct="1"/>
            <a:r>
              <a:rPr lang="en-US" sz="2800" smtClean="0"/>
              <a:t>Witnesses (they stay outside until called)</a:t>
            </a:r>
          </a:p>
          <a:p>
            <a:pPr eaLnBrk="1" hangingPunct="1"/>
            <a:r>
              <a:rPr lang="en-US" sz="2800" smtClean="0"/>
              <a:t>Others, if the Accused Student allows it</a:t>
            </a:r>
          </a:p>
          <a:p>
            <a:pPr eaLnBrk="1" hangingPunct="1"/>
            <a:r>
              <a:rPr lang="en-US" sz="2800" smtClean="0"/>
              <a:t>Advisors</a:t>
            </a:r>
          </a:p>
          <a:p>
            <a:pPr lvl="1" eaLnBrk="1" hangingPunct="1"/>
            <a:r>
              <a:rPr lang="en-US" sz="2400" smtClean="0"/>
              <a:t>General Counsel</a:t>
            </a:r>
          </a:p>
          <a:p>
            <a:pPr lvl="1" eaLnBrk="1" hangingPunct="1"/>
            <a:r>
              <a:rPr lang="en-US" sz="2400" smtClean="0"/>
              <a:t>Complainant Advisor</a:t>
            </a:r>
          </a:p>
          <a:p>
            <a:pPr lvl="1" eaLnBrk="1" hangingPunct="1"/>
            <a:r>
              <a:rPr lang="en-US" sz="2400" smtClean="0"/>
              <a:t>Accused Student Advisor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sz="3200" smtClean="0"/>
              <a:t>Specifics: What happens before the hearing?</a:t>
            </a:r>
          </a:p>
        </p:txBody>
      </p:sp>
      <p:sp>
        <p:nvSpPr>
          <p:cNvPr id="22531" name="Rectangle 3"/>
          <p:cNvSpPr>
            <a:spLocks noGrp="1" noChangeArrowheads="1"/>
          </p:cNvSpPr>
          <p:nvPr>
            <p:ph idx="1"/>
          </p:nvPr>
        </p:nvSpPr>
        <p:spPr/>
        <p:txBody>
          <a:bodyPr/>
          <a:lstStyle/>
          <a:p>
            <a:pPr eaLnBrk="1" hangingPunct="1">
              <a:lnSpc>
                <a:spcPct val="90000"/>
              </a:lnSpc>
            </a:pPr>
            <a:r>
              <a:rPr lang="en-US" sz="2800" smtClean="0"/>
              <a:t>SCCS sends a Notice of Allegations to the Accused Student.</a:t>
            </a:r>
          </a:p>
          <a:p>
            <a:pPr eaLnBrk="1" hangingPunct="1">
              <a:lnSpc>
                <a:spcPct val="90000"/>
              </a:lnSpc>
            </a:pPr>
            <a:r>
              <a:rPr lang="en-US" sz="2800" smtClean="0"/>
              <a:t>Student selects or is referred to Panel</a:t>
            </a:r>
          </a:p>
          <a:p>
            <a:pPr eaLnBrk="1" hangingPunct="1">
              <a:lnSpc>
                <a:spcPct val="90000"/>
              </a:lnSpc>
            </a:pPr>
            <a:r>
              <a:rPr lang="en-US" sz="2800" smtClean="0"/>
              <a:t>Panel selects a chair. The Chair must have served on the Board the previous year.</a:t>
            </a:r>
          </a:p>
          <a:p>
            <a:pPr eaLnBrk="1" hangingPunct="1">
              <a:lnSpc>
                <a:spcPct val="90000"/>
              </a:lnSpc>
            </a:pPr>
            <a:r>
              <a:rPr lang="en-US" sz="2800" smtClean="0"/>
              <a:t>Once scheduled, SCCS sends a Notice of Panel Hearing and a letter to participants, and the hearing takes place 20-30 days after the notification.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Brief Introductions</a:t>
            </a:r>
          </a:p>
        </p:txBody>
      </p:sp>
      <p:sp>
        <p:nvSpPr>
          <p:cNvPr id="4099" name="Rectangle 3"/>
          <p:cNvSpPr>
            <a:spLocks noGrp="1" noChangeArrowheads="1"/>
          </p:cNvSpPr>
          <p:nvPr>
            <p:ph idx="1"/>
          </p:nvPr>
        </p:nvSpPr>
        <p:spPr/>
        <p:txBody>
          <a:bodyPr/>
          <a:lstStyle/>
          <a:p>
            <a:pPr eaLnBrk="1" hangingPunct="1"/>
            <a:r>
              <a:rPr lang="en-US" smtClean="0"/>
              <a:t>Welcome! Thank you for serving.</a:t>
            </a:r>
          </a:p>
          <a:p>
            <a:pPr eaLnBrk="1" hangingPunct="1"/>
            <a:r>
              <a:rPr lang="en-US" smtClean="0"/>
              <a:t>Around the room: </a:t>
            </a:r>
          </a:p>
          <a:p>
            <a:pPr lvl="1" eaLnBrk="1" hangingPunct="1"/>
            <a:r>
              <a:rPr lang="en-US" smtClean="0"/>
              <a:t>What is your name?</a:t>
            </a:r>
          </a:p>
          <a:p>
            <a:pPr lvl="1" eaLnBrk="1" hangingPunct="1"/>
            <a:r>
              <a:rPr lang="en-US" smtClean="0"/>
              <a:t>Why are you at the University?</a:t>
            </a:r>
          </a:p>
          <a:p>
            <a:pPr lvl="1" eaLnBrk="1" hangingPunct="1"/>
            <a:r>
              <a:rPr lang="en-US" smtClean="0"/>
              <a:t>Why were you interested in serving on the Board?</a:t>
            </a:r>
          </a:p>
          <a:p>
            <a:pPr lvl="1" eaLnBrk="1" hangingPunct="1"/>
            <a:r>
              <a:rPr lang="en-US" smtClean="0"/>
              <a:t>What is one thing you want people to know about you?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mtClean="0"/>
              <a:t>Specifics: Before the hearing continued</a:t>
            </a:r>
          </a:p>
        </p:txBody>
      </p:sp>
      <p:sp>
        <p:nvSpPr>
          <p:cNvPr id="23555" name="Rectangle 3"/>
          <p:cNvSpPr>
            <a:spLocks noGrp="1" noChangeArrowheads="1"/>
          </p:cNvSpPr>
          <p:nvPr>
            <p:ph idx="1"/>
          </p:nvPr>
        </p:nvSpPr>
        <p:spPr/>
        <p:txBody>
          <a:bodyPr>
            <a:normAutofit lnSpcReduction="10000"/>
          </a:bodyPr>
          <a:lstStyle/>
          <a:p>
            <a:pPr eaLnBrk="1" hangingPunct="1">
              <a:lnSpc>
                <a:spcPct val="90000"/>
              </a:lnSpc>
            </a:pPr>
            <a:r>
              <a:rPr lang="en-US" sz="2800" smtClean="0"/>
              <a:t>Read and understand the Code as well as you can. Feel comfortable asking General Counsel or SCCS questions about it.</a:t>
            </a:r>
          </a:p>
          <a:p>
            <a:pPr eaLnBrk="1" hangingPunct="1">
              <a:lnSpc>
                <a:spcPct val="90000"/>
              </a:lnSpc>
            </a:pPr>
            <a:r>
              <a:rPr lang="en-US" sz="2800" smtClean="0"/>
              <a:t>SCCS will e-mail you hearing information (e.g. reports, statements, photos, etc.) about two days before the hearing. Please hard delete these files when done with the case.</a:t>
            </a:r>
          </a:p>
          <a:p>
            <a:pPr eaLnBrk="1" hangingPunct="1">
              <a:lnSpc>
                <a:spcPct val="90000"/>
              </a:lnSpc>
            </a:pPr>
            <a:r>
              <a:rPr lang="en-US" sz="2800" smtClean="0"/>
              <a:t>You may see “pre-hearing motions.” GC recommends you read them. They are considered at the beginning of the hearing, at which  the Panel will either sustain or deny the motion.</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Specifics: The Hearing</a:t>
            </a:r>
          </a:p>
        </p:txBody>
      </p:sp>
      <p:sp>
        <p:nvSpPr>
          <p:cNvPr id="24579" name="Rectangle 3"/>
          <p:cNvSpPr>
            <a:spLocks noGrp="1" noChangeArrowheads="1"/>
          </p:cNvSpPr>
          <p:nvPr>
            <p:ph idx="1"/>
          </p:nvPr>
        </p:nvSpPr>
        <p:spPr/>
        <p:txBody>
          <a:bodyPr/>
          <a:lstStyle/>
          <a:p>
            <a:pPr eaLnBrk="1" hangingPunct="1">
              <a:lnSpc>
                <a:spcPct val="90000"/>
              </a:lnSpc>
            </a:pPr>
            <a:r>
              <a:rPr lang="en-US" sz="2400" smtClean="0"/>
              <a:t>Please refer to “Student Conduct Board Hearing Script”:</a:t>
            </a:r>
          </a:p>
          <a:p>
            <a:pPr lvl="1" eaLnBrk="1" hangingPunct="1">
              <a:lnSpc>
                <a:spcPct val="90000"/>
              </a:lnSpc>
            </a:pPr>
            <a:r>
              <a:rPr lang="en-US" sz="2000" smtClean="0"/>
              <a:t>Introductions</a:t>
            </a:r>
          </a:p>
          <a:p>
            <a:pPr lvl="1" eaLnBrk="1" hangingPunct="1">
              <a:lnSpc>
                <a:spcPct val="90000"/>
              </a:lnSpc>
            </a:pPr>
            <a:r>
              <a:rPr lang="en-US" sz="2000" smtClean="0"/>
              <a:t>Charges, answer to the charges</a:t>
            </a:r>
          </a:p>
          <a:p>
            <a:pPr lvl="1" eaLnBrk="1" hangingPunct="1">
              <a:lnSpc>
                <a:spcPct val="90000"/>
              </a:lnSpc>
            </a:pPr>
            <a:r>
              <a:rPr lang="en-US" sz="2000" smtClean="0"/>
              <a:t>Promising/swearing in (happens multiple times)</a:t>
            </a:r>
          </a:p>
          <a:p>
            <a:pPr lvl="1" eaLnBrk="1" hangingPunct="1">
              <a:lnSpc>
                <a:spcPct val="90000"/>
              </a:lnSpc>
            </a:pPr>
            <a:r>
              <a:rPr lang="en-US" sz="2000" smtClean="0"/>
              <a:t>Introductory remarks, questioning</a:t>
            </a:r>
          </a:p>
          <a:p>
            <a:pPr lvl="1" eaLnBrk="1" hangingPunct="1">
              <a:lnSpc>
                <a:spcPct val="90000"/>
              </a:lnSpc>
            </a:pPr>
            <a:r>
              <a:rPr lang="en-US" sz="2000" smtClean="0"/>
              <a:t>Witnesses, questioning</a:t>
            </a:r>
          </a:p>
          <a:p>
            <a:pPr lvl="1" eaLnBrk="1" hangingPunct="1">
              <a:lnSpc>
                <a:spcPct val="90000"/>
              </a:lnSpc>
            </a:pPr>
            <a:r>
              <a:rPr lang="en-US" sz="2000" smtClean="0"/>
              <a:t>Closing remarks</a:t>
            </a:r>
          </a:p>
          <a:p>
            <a:pPr lvl="1" eaLnBrk="1" hangingPunct="1">
              <a:lnSpc>
                <a:spcPct val="90000"/>
              </a:lnSpc>
            </a:pPr>
            <a:r>
              <a:rPr lang="en-US" sz="2000" smtClean="0"/>
              <a:t>Decision</a:t>
            </a:r>
          </a:p>
          <a:p>
            <a:pPr lvl="1" eaLnBrk="1" hangingPunct="1">
              <a:lnSpc>
                <a:spcPct val="90000"/>
              </a:lnSpc>
            </a:pPr>
            <a:r>
              <a:rPr lang="en-US" sz="2000" smtClean="0"/>
              <a:t>If responsible:</a:t>
            </a:r>
          </a:p>
          <a:p>
            <a:pPr lvl="2" eaLnBrk="1" hangingPunct="1">
              <a:lnSpc>
                <a:spcPct val="90000"/>
              </a:lnSpc>
            </a:pPr>
            <a:r>
              <a:rPr lang="en-US" sz="1800" smtClean="0"/>
              <a:t>character witnesses, questioning</a:t>
            </a:r>
          </a:p>
          <a:p>
            <a:pPr lvl="2" eaLnBrk="1" hangingPunct="1">
              <a:lnSpc>
                <a:spcPct val="90000"/>
              </a:lnSpc>
            </a:pPr>
            <a:r>
              <a:rPr lang="en-US" sz="1800" smtClean="0"/>
              <a:t>Sanction considerations/request</a:t>
            </a:r>
          </a:p>
          <a:p>
            <a:pPr lvl="1" eaLnBrk="1" hangingPunct="1">
              <a:lnSpc>
                <a:spcPct val="90000"/>
              </a:lnSpc>
            </a:pPr>
            <a:r>
              <a:rPr lang="en-US" sz="2000" smtClean="0"/>
              <a:t>Conclusion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Specifics: Asking Questions</a:t>
            </a:r>
          </a:p>
        </p:txBody>
      </p:sp>
      <p:sp>
        <p:nvSpPr>
          <p:cNvPr id="25603" name="Rectangle 3"/>
          <p:cNvSpPr>
            <a:spLocks noGrp="1" noChangeArrowheads="1"/>
          </p:cNvSpPr>
          <p:nvPr>
            <p:ph idx="1"/>
          </p:nvPr>
        </p:nvSpPr>
        <p:spPr/>
        <p:txBody>
          <a:bodyPr>
            <a:normAutofit/>
          </a:bodyPr>
          <a:lstStyle/>
          <a:p>
            <a:pPr eaLnBrk="1" hangingPunct="1"/>
            <a:r>
              <a:rPr lang="en-US" sz="2800" dirty="0" smtClean="0"/>
              <a:t>A</a:t>
            </a:r>
            <a:r>
              <a:rPr lang="en-US" sz="2800" dirty="0" smtClean="0"/>
              <a:t>ll </a:t>
            </a:r>
            <a:r>
              <a:rPr lang="en-US" sz="2800" dirty="0" smtClean="0"/>
              <a:t>questions are asked by or through the Panel.</a:t>
            </a:r>
          </a:p>
          <a:p>
            <a:pPr eaLnBrk="1" hangingPunct="1"/>
            <a:r>
              <a:rPr lang="en-US" sz="2800" dirty="0" smtClean="0"/>
              <a:t>Asking questions is critical: If one wants to know, one needs to ask.</a:t>
            </a:r>
          </a:p>
          <a:p>
            <a:pPr eaLnBrk="1" hangingPunct="1"/>
            <a:r>
              <a:rPr lang="en-US" sz="2800" dirty="0" smtClean="0"/>
              <a:t>Be critical of answers. Ask follow-up questions.</a:t>
            </a:r>
          </a:p>
          <a:p>
            <a:pPr eaLnBrk="1" hangingPunct="1"/>
            <a:r>
              <a:rPr lang="en-US" sz="2800" dirty="0" smtClean="0"/>
              <a:t>Ask open-ended questions whenever possible (avoid yes/no questions).</a:t>
            </a:r>
          </a:p>
          <a:p>
            <a:pPr eaLnBrk="1" hangingPunct="1"/>
            <a:r>
              <a:rPr lang="en-US" sz="2800" dirty="0" smtClean="0"/>
              <a:t>Chair/members may limit the testimony of witnesses, including character witnesses, especially on the basis of relevance.</a:t>
            </a:r>
          </a:p>
          <a:p>
            <a:pPr eaLnBrk="1" hangingPunct="1"/>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Specifics: Standard of Proof</a:t>
            </a:r>
          </a:p>
        </p:txBody>
      </p:sp>
      <p:sp>
        <p:nvSpPr>
          <p:cNvPr id="26627" name="Rectangle 3"/>
          <p:cNvSpPr>
            <a:spLocks noGrp="1" noChangeArrowheads="1"/>
          </p:cNvSpPr>
          <p:nvPr>
            <p:ph idx="1"/>
          </p:nvPr>
        </p:nvSpPr>
        <p:spPr/>
        <p:txBody>
          <a:bodyPr>
            <a:normAutofit lnSpcReduction="10000"/>
          </a:bodyPr>
          <a:lstStyle/>
          <a:p>
            <a:pPr eaLnBrk="1" hangingPunct="1"/>
            <a:r>
              <a:rPr lang="en-US" sz="2800" smtClean="0"/>
              <a:t>The Panel’s standard is the “preponderance of evidence.”</a:t>
            </a:r>
          </a:p>
          <a:p>
            <a:pPr eaLnBrk="1" hangingPunct="1"/>
            <a:r>
              <a:rPr lang="en-US" sz="2800" smtClean="0"/>
              <a:t>In other words, what “more likely than not occurred.”</a:t>
            </a:r>
          </a:p>
          <a:p>
            <a:pPr eaLnBrk="1" hangingPunct="1"/>
            <a:r>
              <a:rPr lang="en-US" sz="2800" smtClean="0"/>
              <a:t>Another possibility: more than 50% belief that the violation occurred.</a:t>
            </a:r>
          </a:p>
          <a:p>
            <a:pPr eaLnBrk="1" hangingPunct="1"/>
            <a:r>
              <a:rPr lang="en-US" sz="2800" smtClean="0"/>
              <a:t>Compare this with the criminal justice system’s “beyond a reasonable doubt.”</a:t>
            </a:r>
          </a:p>
          <a:p>
            <a:pPr eaLnBrk="1" hangingPunct="1"/>
            <a:r>
              <a:rPr lang="en-US" sz="2800" smtClean="0"/>
              <a:t>When imposing expulsion, the Panel uses the “clear and convincing” standard.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mtClean="0"/>
              <a:t>Specifics: What kind of information?</a:t>
            </a:r>
          </a:p>
        </p:txBody>
      </p:sp>
      <p:sp>
        <p:nvSpPr>
          <p:cNvPr id="27651" name="Rectangle 3"/>
          <p:cNvSpPr>
            <a:spLocks noGrp="1" noChangeArrowheads="1"/>
          </p:cNvSpPr>
          <p:nvPr>
            <p:ph idx="1"/>
          </p:nvPr>
        </p:nvSpPr>
        <p:spPr/>
        <p:txBody>
          <a:bodyPr/>
          <a:lstStyle/>
          <a:p>
            <a:pPr eaLnBrk="1" hangingPunct="1">
              <a:lnSpc>
                <a:spcPct val="90000"/>
              </a:lnSpc>
            </a:pPr>
            <a:r>
              <a:rPr lang="en-US" dirty="0" smtClean="0"/>
              <a:t>SCCS will do its best to make sure all relevant information is available.</a:t>
            </a:r>
          </a:p>
          <a:p>
            <a:pPr eaLnBrk="1" hangingPunct="1">
              <a:lnSpc>
                <a:spcPct val="90000"/>
              </a:lnSpc>
            </a:pPr>
            <a:r>
              <a:rPr lang="en-US" dirty="0" smtClean="0"/>
              <a:t>Panel may ask for more information.</a:t>
            </a:r>
          </a:p>
          <a:p>
            <a:pPr eaLnBrk="1" hangingPunct="1">
              <a:lnSpc>
                <a:spcPct val="90000"/>
              </a:lnSpc>
            </a:pPr>
            <a:r>
              <a:rPr lang="en-US" dirty="0" smtClean="0"/>
              <a:t>Know that the student may have prior documentations and findings of responsibility and that information will only be presented if they </a:t>
            </a:r>
            <a:r>
              <a:rPr lang="en-US" dirty="0" smtClean="0"/>
              <a:t>are relevant to the case at hand.</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n-US" smtClean="0"/>
              <a:t>Specifics: Evaluating information</a:t>
            </a:r>
          </a:p>
        </p:txBody>
      </p:sp>
      <p:sp>
        <p:nvSpPr>
          <p:cNvPr id="28675" name="Content Placeholder 2"/>
          <p:cNvSpPr>
            <a:spLocks noGrp="1"/>
          </p:cNvSpPr>
          <p:nvPr>
            <p:ph idx="1"/>
          </p:nvPr>
        </p:nvSpPr>
        <p:spPr/>
        <p:txBody>
          <a:bodyPr/>
          <a:lstStyle/>
          <a:p>
            <a:pPr eaLnBrk="1" hangingPunct="1"/>
            <a:r>
              <a:rPr lang="en-US" smtClean="0"/>
              <a:t>How relevant is the information?</a:t>
            </a:r>
          </a:p>
          <a:p>
            <a:pPr eaLnBrk="1" hangingPunct="1"/>
            <a:r>
              <a:rPr lang="en-US" smtClean="0"/>
              <a:t>How did the person come to know this information?</a:t>
            </a:r>
          </a:p>
          <a:p>
            <a:pPr eaLnBrk="1" hangingPunct="1"/>
            <a:r>
              <a:rPr lang="en-US" smtClean="0"/>
              <a:t>How much detail is the person giving?</a:t>
            </a:r>
          </a:p>
          <a:p>
            <a:pPr eaLnBrk="1" hangingPunct="1"/>
            <a:r>
              <a:rPr lang="en-US" smtClean="0"/>
              <a:t>Is the person’s information consistent with others? </a:t>
            </a:r>
          </a:p>
          <a:p>
            <a:pPr eaLnBrk="1" hangingPunct="1"/>
            <a:r>
              <a:rPr lang="en-US" smtClean="0"/>
              <a:t>What biases may the person have when giving testimony or other information?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Specifics: Making the Decision</a:t>
            </a:r>
          </a:p>
        </p:txBody>
      </p:sp>
      <p:sp>
        <p:nvSpPr>
          <p:cNvPr id="29699" name="Rectangle 3"/>
          <p:cNvSpPr>
            <a:spLocks noGrp="1" noChangeArrowheads="1"/>
          </p:cNvSpPr>
          <p:nvPr>
            <p:ph idx="1"/>
          </p:nvPr>
        </p:nvSpPr>
        <p:spPr/>
        <p:txBody>
          <a:bodyPr/>
          <a:lstStyle/>
          <a:p>
            <a:pPr eaLnBrk="1" hangingPunct="1"/>
            <a:r>
              <a:rPr lang="en-US" dirty="0" smtClean="0"/>
              <a:t>Consensus is preferred</a:t>
            </a:r>
          </a:p>
          <a:p>
            <a:pPr eaLnBrk="1" hangingPunct="1"/>
            <a:r>
              <a:rPr lang="en-US" dirty="0" smtClean="0"/>
              <a:t>Next is majority vote, but Chair cannot vote</a:t>
            </a:r>
          </a:p>
          <a:p>
            <a:pPr eaLnBrk="1" hangingPunct="1"/>
            <a:r>
              <a:rPr lang="en-US" dirty="0" smtClean="0"/>
              <a:t>Remember, it is the preponderance of the </a:t>
            </a:r>
            <a:r>
              <a:rPr lang="en-US" dirty="0" smtClean="0"/>
              <a:t>evidence 50% plus a feather…</a:t>
            </a:r>
            <a:endParaRPr lang="en-US" dirty="0" smtClean="0"/>
          </a:p>
          <a:p>
            <a:pPr eaLnBrk="1" hangingPunct="1"/>
            <a:r>
              <a:rPr lang="en-US" dirty="0" smtClean="0"/>
              <a:t>Practice: Decision Scenarios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Decision Scenario #1</a:t>
            </a:r>
          </a:p>
        </p:txBody>
      </p:sp>
      <p:sp>
        <p:nvSpPr>
          <p:cNvPr id="30723" name="Rectangle 3"/>
          <p:cNvSpPr>
            <a:spLocks noGrp="1" noChangeArrowheads="1"/>
          </p:cNvSpPr>
          <p:nvPr>
            <p:ph idx="1"/>
          </p:nvPr>
        </p:nvSpPr>
        <p:spPr>
          <a:xfrm>
            <a:off x="990600" y="1371600"/>
            <a:ext cx="8001000" cy="4572000"/>
          </a:xfrm>
        </p:spPr>
        <p:txBody>
          <a:bodyPr>
            <a:normAutofit lnSpcReduction="10000"/>
          </a:bodyPr>
          <a:lstStyle/>
          <a:p>
            <a:pPr eaLnBrk="1" hangingPunct="1">
              <a:buFontTx/>
              <a:buNone/>
            </a:pPr>
            <a:r>
              <a:rPr lang="en-US" sz="2800" smtClean="0"/>
              <a:t>	Housing reported staff could hear music coming from a room from at least four doors away and residents have complained. The room owner tells the panel that his music is no louder than what other people have played and that these residents are using the student conduct system to “bully” (his word) him. Housing staff tells the panel that the student has been warned on multiple occasions, and other residents tell the panel they have had enough of this student’s inconsiderate behavior.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Decision Scenario #2</a:t>
            </a:r>
          </a:p>
        </p:txBody>
      </p:sp>
      <p:sp>
        <p:nvSpPr>
          <p:cNvPr id="31747" name="Rectangle 3"/>
          <p:cNvSpPr>
            <a:spLocks noGrp="1" noChangeArrowheads="1"/>
          </p:cNvSpPr>
          <p:nvPr>
            <p:ph idx="1"/>
          </p:nvPr>
        </p:nvSpPr>
        <p:spPr/>
        <p:txBody>
          <a:bodyPr>
            <a:normAutofit/>
          </a:bodyPr>
          <a:lstStyle/>
          <a:p>
            <a:pPr eaLnBrk="1" hangingPunct="1">
              <a:buFontTx/>
              <a:buNone/>
            </a:pPr>
            <a:r>
              <a:rPr lang="en-US" sz="2800" smtClean="0"/>
              <a:t>	DPS finds a student quickly walking away from a car on campus. The student in the car yells, “Hey, where are you going?” DPS asks the student in the car what is going on while observing a duffle bag on his lap. The student allows a search. In the duffle bag is a scale, $300 of cash in various denominations, multiple individually bagged marijuana (less than ounce total). Is the student responsible for drug distribution?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Decision Scenario #3</a:t>
            </a:r>
          </a:p>
        </p:txBody>
      </p:sp>
      <p:sp>
        <p:nvSpPr>
          <p:cNvPr id="32771" name="Rectangle 3"/>
          <p:cNvSpPr>
            <a:spLocks noGrp="1" noChangeArrowheads="1"/>
          </p:cNvSpPr>
          <p:nvPr>
            <p:ph idx="1"/>
          </p:nvPr>
        </p:nvSpPr>
        <p:spPr/>
        <p:txBody>
          <a:bodyPr/>
          <a:lstStyle/>
          <a:p>
            <a:pPr eaLnBrk="1" hangingPunct="1">
              <a:buFontTx/>
              <a:buNone/>
            </a:pPr>
            <a:r>
              <a:rPr lang="en-US" smtClean="0"/>
              <a:t>	Both Residence Hall staff and DPS report a the smell of marijuana coming from a single-occupant room. A towel is stuffed into the bottom of the door. Nobody answers, and the door is locked. The student has had five nearly identical previous incidents but was found not responsible every time. Is the student responsible for drug use/possession?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Language</a:t>
            </a:r>
          </a:p>
        </p:txBody>
      </p:sp>
      <p:sp>
        <p:nvSpPr>
          <p:cNvPr id="5123" name="Rectangle 3"/>
          <p:cNvSpPr>
            <a:spLocks noGrp="1" noChangeArrowheads="1"/>
          </p:cNvSpPr>
          <p:nvPr>
            <p:ph idx="1"/>
          </p:nvPr>
        </p:nvSpPr>
        <p:spPr/>
        <p:txBody>
          <a:bodyPr>
            <a:normAutofit lnSpcReduction="10000"/>
          </a:bodyPr>
          <a:lstStyle/>
          <a:p>
            <a:pPr eaLnBrk="1" hangingPunct="1">
              <a:lnSpc>
                <a:spcPct val="80000"/>
              </a:lnSpc>
            </a:pPr>
            <a:r>
              <a:rPr lang="en-US" sz="2800" dirty="0" smtClean="0"/>
              <a:t>SCCS = Student Conduct and Community Standards</a:t>
            </a:r>
          </a:p>
          <a:p>
            <a:pPr eaLnBrk="1" hangingPunct="1">
              <a:lnSpc>
                <a:spcPct val="80000"/>
              </a:lnSpc>
            </a:pPr>
            <a:r>
              <a:rPr lang="en-US" sz="2800" dirty="0" smtClean="0"/>
              <a:t>OSA = Office of Student Advocacy</a:t>
            </a:r>
          </a:p>
          <a:p>
            <a:pPr eaLnBrk="1" hangingPunct="1">
              <a:lnSpc>
                <a:spcPct val="80000"/>
              </a:lnSpc>
            </a:pPr>
            <a:r>
              <a:rPr lang="en-US" sz="2800" dirty="0" smtClean="0"/>
              <a:t>UOPD= UO Police Department</a:t>
            </a:r>
          </a:p>
          <a:p>
            <a:pPr eaLnBrk="1" hangingPunct="1">
              <a:lnSpc>
                <a:spcPct val="80000"/>
              </a:lnSpc>
            </a:pPr>
            <a:r>
              <a:rPr lang="en-US" sz="2800" dirty="0" smtClean="0"/>
              <a:t>IR = incident report</a:t>
            </a:r>
          </a:p>
          <a:p>
            <a:pPr eaLnBrk="1" hangingPunct="1">
              <a:lnSpc>
                <a:spcPct val="80000"/>
              </a:lnSpc>
            </a:pPr>
            <a:r>
              <a:rPr lang="en-US" sz="2800" dirty="0" smtClean="0"/>
              <a:t>Residence Halls (dorms)</a:t>
            </a:r>
          </a:p>
          <a:p>
            <a:pPr eaLnBrk="1" hangingPunct="1">
              <a:lnSpc>
                <a:spcPct val="80000"/>
              </a:lnSpc>
            </a:pPr>
            <a:r>
              <a:rPr lang="en-US" sz="2800" dirty="0" smtClean="0"/>
              <a:t>Responsible (guilty)</a:t>
            </a:r>
          </a:p>
          <a:p>
            <a:pPr eaLnBrk="1" hangingPunct="1">
              <a:lnSpc>
                <a:spcPct val="80000"/>
              </a:lnSpc>
            </a:pPr>
            <a:r>
              <a:rPr lang="en-US" sz="2800" dirty="0" smtClean="0"/>
              <a:t>Not Responsible (not guilty)</a:t>
            </a:r>
          </a:p>
          <a:p>
            <a:pPr eaLnBrk="1" hangingPunct="1">
              <a:lnSpc>
                <a:spcPct val="80000"/>
              </a:lnSpc>
            </a:pPr>
            <a:r>
              <a:rPr lang="en-US" sz="2800" dirty="0" smtClean="0"/>
              <a:t>Sanctions (punishment)</a:t>
            </a:r>
          </a:p>
          <a:p>
            <a:pPr eaLnBrk="1" hangingPunct="1">
              <a:lnSpc>
                <a:spcPct val="80000"/>
              </a:lnSpc>
            </a:pPr>
            <a:r>
              <a:rPr lang="en-US" sz="2800" dirty="0" smtClean="0"/>
              <a:t>Accused </a:t>
            </a:r>
            <a:r>
              <a:rPr lang="en-US" sz="2800" dirty="0" smtClean="0"/>
              <a:t>Student (defendant)</a:t>
            </a:r>
            <a:endParaRPr lang="en-US" sz="2800" dirty="0" smtClean="0"/>
          </a:p>
          <a:p>
            <a:pPr eaLnBrk="1" hangingPunct="1">
              <a:lnSpc>
                <a:spcPct val="80000"/>
              </a:lnSpc>
            </a:pPr>
            <a:r>
              <a:rPr lang="en-US" sz="2800" dirty="0" smtClean="0"/>
              <a:t>Complainant (The State)</a:t>
            </a:r>
          </a:p>
        </p:txBody>
      </p:sp>
      <p:sp>
        <p:nvSpPr>
          <p:cNvPr id="5124" name="Line 4"/>
          <p:cNvSpPr>
            <a:spLocks noChangeShapeType="1"/>
          </p:cNvSpPr>
          <p:nvPr/>
        </p:nvSpPr>
        <p:spPr bwMode="auto">
          <a:xfrm>
            <a:off x="4191000" y="3886200"/>
            <a:ext cx="1143000" cy="0"/>
          </a:xfrm>
          <a:prstGeom prst="line">
            <a:avLst/>
          </a:prstGeom>
          <a:noFill/>
          <a:ln w="9525">
            <a:solidFill>
              <a:schemeClr val="tx1"/>
            </a:solidFill>
            <a:round/>
            <a:headEnd/>
            <a:tailEnd/>
          </a:ln>
        </p:spPr>
        <p:txBody>
          <a:bodyPr/>
          <a:lstStyle/>
          <a:p>
            <a:endParaRPr lang="en-US"/>
          </a:p>
        </p:txBody>
      </p:sp>
      <p:sp>
        <p:nvSpPr>
          <p:cNvPr id="5125" name="Line 5"/>
          <p:cNvSpPr>
            <a:spLocks noChangeShapeType="1"/>
          </p:cNvSpPr>
          <p:nvPr/>
        </p:nvSpPr>
        <p:spPr bwMode="auto">
          <a:xfrm>
            <a:off x="3581400" y="4267200"/>
            <a:ext cx="914400" cy="0"/>
          </a:xfrm>
          <a:prstGeom prst="line">
            <a:avLst/>
          </a:prstGeom>
          <a:noFill/>
          <a:ln w="9525">
            <a:solidFill>
              <a:schemeClr val="tx1"/>
            </a:solidFill>
            <a:round/>
            <a:headEnd/>
            <a:tailEnd/>
          </a:ln>
        </p:spPr>
        <p:txBody>
          <a:bodyPr/>
          <a:lstStyle/>
          <a:p>
            <a:endParaRPr lang="en-US"/>
          </a:p>
        </p:txBody>
      </p:sp>
      <p:sp>
        <p:nvSpPr>
          <p:cNvPr id="5126" name="Line 6"/>
          <p:cNvSpPr>
            <a:spLocks noChangeShapeType="1"/>
          </p:cNvSpPr>
          <p:nvPr/>
        </p:nvSpPr>
        <p:spPr bwMode="auto">
          <a:xfrm>
            <a:off x="4267200" y="4724400"/>
            <a:ext cx="1524000" cy="0"/>
          </a:xfrm>
          <a:prstGeom prst="line">
            <a:avLst/>
          </a:prstGeom>
          <a:noFill/>
          <a:ln w="9525">
            <a:solidFill>
              <a:schemeClr val="tx1"/>
            </a:solidFill>
            <a:round/>
            <a:headEnd/>
            <a:tailEnd/>
          </a:ln>
        </p:spPr>
        <p:txBody>
          <a:bodyPr/>
          <a:lstStyle/>
          <a:p>
            <a:endParaRPr lang="en-US"/>
          </a:p>
        </p:txBody>
      </p:sp>
      <p:sp>
        <p:nvSpPr>
          <p:cNvPr id="5127" name="Line 8"/>
          <p:cNvSpPr>
            <a:spLocks noChangeShapeType="1"/>
          </p:cNvSpPr>
          <p:nvPr/>
        </p:nvSpPr>
        <p:spPr bwMode="auto">
          <a:xfrm>
            <a:off x="3200400" y="5105400"/>
            <a:ext cx="1905000" cy="0"/>
          </a:xfrm>
          <a:prstGeom prst="line">
            <a:avLst/>
          </a:prstGeom>
          <a:noFill/>
          <a:ln w="9525">
            <a:solidFill>
              <a:schemeClr val="tx1"/>
            </a:solidFill>
            <a:round/>
            <a:headEnd/>
            <a:tailEnd/>
          </a:ln>
        </p:spPr>
        <p:txBody>
          <a:bodyPr/>
          <a:lstStyle/>
          <a:p>
            <a:endParaRPr lang="en-US"/>
          </a:p>
        </p:txBody>
      </p:sp>
      <p:sp>
        <p:nvSpPr>
          <p:cNvPr id="5128" name="Line 8"/>
          <p:cNvSpPr>
            <a:spLocks noChangeShapeType="1"/>
          </p:cNvSpPr>
          <p:nvPr/>
        </p:nvSpPr>
        <p:spPr bwMode="auto">
          <a:xfrm>
            <a:off x="4343400" y="5562600"/>
            <a:ext cx="1600200" cy="0"/>
          </a:xfrm>
          <a:prstGeom prst="line">
            <a:avLst/>
          </a:prstGeom>
          <a:noFill/>
          <a:ln w="9525">
            <a:solidFill>
              <a:schemeClr val="tx1"/>
            </a:solidFill>
            <a:round/>
            <a:headEnd/>
            <a:tailEnd/>
          </a:ln>
        </p:spPr>
        <p:txBody>
          <a:bodyPr/>
          <a:lstStyle/>
          <a:p>
            <a:endParaRPr lang="en-US"/>
          </a:p>
        </p:txBody>
      </p:sp>
      <p:sp>
        <p:nvSpPr>
          <p:cNvPr id="5129" name="Line 8"/>
          <p:cNvSpPr>
            <a:spLocks noChangeShapeType="1"/>
          </p:cNvSpPr>
          <p:nvPr/>
        </p:nvSpPr>
        <p:spPr bwMode="auto">
          <a:xfrm>
            <a:off x="3657600" y="5943600"/>
            <a:ext cx="152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Decision Scenario #4</a:t>
            </a:r>
          </a:p>
        </p:txBody>
      </p:sp>
      <p:sp>
        <p:nvSpPr>
          <p:cNvPr id="33795" name="Rectangle 3"/>
          <p:cNvSpPr>
            <a:spLocks noGrp="1" noChangeArrowheads="1"/>
          </p:cNvSpPr>
          <p:nvPr>
            <p:ph idx="1"/>
          </p:nvPr>
        </p:nvSpPr>
        <p:spPr/>
        <p:txBody>
          <a:bodyPr/>
          <a:lstStyle/>
          <a:p>
            <a:pPr eaLnBrk="1" hangingPunct="1">
              <a:lnSpc>
                <a:spcPct val="90000"/>
              </a:lnSpc>
              <a:buFontTx/>
              <a:buNone/>
            </a:pPr>
            <a:r>
              <a:rPr lang="en-US" smtClean="0"/>
              <a:t>	A professor reports seeing a student take “long looks” at another student’s test three times during an exam. A GTF also reports observing the same thing. The student states she was merely taking a break and looking around the room. The student’s test does not appear to indicate that she copied anything from the nearby student. Is the student responsible for cheating?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Specifics: The Decision</a:t>
            </a:r>
          </a:p>
        </p:txBody>
      </p:sp>
      <p:sp>
        <p:nvSpPr>
          <p:cNvPr id="34819" name="Rectangle 3"/>
          <p:cNvSpPr>
            <a:spLocks noGrp="1" noChangeArrowheads="1"/>
          </p:cNvSpPr>
          <p:nvPr>
            <p:ph idx="1"/>
          </p:nvPr>
        </p:nvSpPr>
        <p:spPr/>
        <p:txBody>
          <a:bodyPr/>
          <a:lstStyle/>
          <a:p>
            <a:pPr eaLnBrk="1" hangingPunct="1"/>
            <a:r>
              <a:rPr lang="en-US" smtClean="0"/>
              <a:t>If the student is “not responsible,” there is no further action (i.e. the Panel cannot assign sanctions). The student’s conduct record for this case will become “void.”</a:t>
            </a:r>
          </a:p>
          <a:p>
            <a:pPr eaLnBrk="1" hangingPunct="1"/>
            <a:r>
              <a:rPr lang="en-US" smtClean="0"/>
              <a:t>If the student is “responsible,” the Panel assigns sanctions.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Specifics: Sanctions</a:t>
            </a:r>
          </a:p>
        </p:txBody>
      </p:sp>
      <p:sp>
        <p:nvSpPr>
          <p:cNvPr id="35843" name="Rectangle 3"/>
          <p:cNvSpPr>
            <a:spLocks noGrp="1" noChangeArrowheads="1"/>
          </p:cNvSpPr>
          <p:nvPr>
            <p:ph idx="1"/>
          </p:nvPr>
        </p:nvSpPr>
        <p:spPr/>
        <p:txBody>
          <a:bodyPr>
            <a:normAutofit/>
          </a:bodyPr>
          <a:lstStyle/>
          <a:p>
            <a:pPr eaLnBrk="1" hangingPunct="1"/>
            <a:r>
              <a:rPr lang="en-US" sz="2800" smtClean="0"/>
              <a:t>Students can change their behavior to be consistent with what the University expects.</a:t>
            </a:r>
          </a:p>
          <a:p>
            <a:pPr eaLnBrk="1" hangingPunct="1"/>
            <a:r>
              <a:rPr lang="en-US" sz="2800" smtClean="0"/>
              <a:t>Educational sanctions can help a student learn from their behavior and make better choices.</a:t>
            </a:r>
          </a:p>
          <a:p>
            <a:pPr eaLnBrk="1" hangingPunct="1"/>
            <a:r>
              <a:rPr lang="en-US" sz="2800" smtClean="0"/>
              <a:t>Refer to the list of sanctions and their descriptions. This is your “tool box.”</a:t>
            </a:r>
          </a:p>
          <a:p>
            <a:pPr eaLnBrk="1" hangingPunct="1"/>
            <a:r>
              <a:rPr lang="en-US" sz="2800" smtClean="0"/>
              <a:t>Be creative and use the principles of Restorative Justice, but make sure you serve the interest of the University community.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Specifics: Restorative Justice</a:t>
            </a:r>
          </a:p>
        </p:txBody>
      </p:sp>
      <p:sp>
        <p:nvSpPr>
          <p:cNvPr id="36867" name="Rectangle 3"/>
          <p:cNvSpPr>
            <a:spLocks noGrp="1" noChangeArrowheads="1"/>
          </p:cNvSpPr>
          <p:nvPr>
            <p:ph idx="1"/>
          </p:nvPr>
        </p:nvSpPr>
        <p:spPr/>
        <p:txBody>
          <a:bodyPr>
            <a:normAutofit/>
          </a:bodyPr>
          <a:lstStyle/>
          <a:p>
            <a:pPr eaLnBrk="1" hangingPunct="1">
              <a:lnSpc>
                <a:spcPct val="90000"/>
              </a:lnSpc>
            </a:pPr>
            <a:r>
              <a:rPr lang="en-US" sz="2400" smtClean="0"/>
              <a:t>Restorative Justice is a philosophy as well as a process.</a:t>
            </a:r>
          </a:p>
          <a:p>
            <a:pPr eaLnBrk="1" hangingPunct="1">
              <a:lnSpc>
                <a:spcPct val="90000"/>
              </a:lnSpc>
            </a:pPr>
            <a:r>
              <a:rPr lang="en-US" sz="2400" smtClean="0"/>
              <a:t>Restorative Justice philosophy focuses on the affected party and to heal the harm.</a:t>
            </a:r>
          </a:p>
          <a:p>
            <a:pPr eaLnBrk="1" hangingPunct="1">
              <a:lnSpc>
                <a:spcPct val="90000"/>
              </a:lnSpc>
            </a:pPr>
            <a:r>
              <a:rPr lang="en-US" sz="2400" smtClean="0"/>
              <a:t>Ways to do this:</a:t>
            </a:r>
          </a:p>
          <a:p>
            <a:pPr lvl="1" eaLnBrk="1" hangingPunct="1">
              <a:lnSpc>
                <a:spcPct val="90000"/>
              </a:lnSpc>
            </a:pPr>
            <a:r>
              <a:rPr lang="en-US" sz="2000" smtClean="0"/>
              <a:t>Paying close attention to how the Complainant and University was harmed.</a:t>
            </a:r>
          </a:p>
          <a:p>
            <a:pPr lvl="1" eaLnBrk="1" hangingPunct="1">
              <a:lnSpc>
                <a:spcPct val="90000"/>
              </a:lnSpc>
            </a:pPr>
            <a:r>
              <a:rPr lang="en-US" sz="2000" smtClean="0"/>
              <a:t>Finding ways for the responsible student to make a direct restoration to the affected party by incorporating it into the sanction.</a:t>
            </a:r>
          </a:p>
          <a:p>
            <a:pPr eaLnBrk="1" hangingPunct="1">
              <a:lnSpc>
                <a:spcPct val="90000"/>
              </a:lnSpc>
            </a:pPr>
            <a:r>
              <a:rPr lang="en-US" sz="2400" smtClean="0"/>
              <a:t>The Panel can also refer the student to the Restorative Justice process, which includes interviews, a facilitated circle, and agreements.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Sanctions: “The Big Three”</a:t>
            </a:r>
          </a:p>
        </p:txBody>
      </p:sp>
      <p:sp>
        <p:nvSpPr>
          <p:cNvPr id="37891" name="Rectangle 3"/>
          <p:cNvSpPr>
            <a:spLocks noGrp="1" noChangeArrowheads="1"/>
          </p:cNvSpPr>
          <p:nvPr>
            <p:ph idx="1"/>
          </p:nvPr>
        </p:nvSpPr>
        <p:spPr/>
        <p:txBody>
          <a:bodyPr>
            <a:normAutofit/>
          </a:bodyPr>
          <a:lstStyle/>
          <a:p>
            <a:pPr eaLnBrk="1" hangingPunct="1"/>
            <a:r>
              <a:rPr lang="en-US" sz="2800" smtClean="0"/>
              <a:t>When should a Panel utilize “The Big Three”?:</a:t>
            </a:r>
          </a:p>
          <a:p>
            <a:pPr lvl="1" eaLnBrk="1" hangingPunct="1"/>
            <a:r>
              <a:rPr lang="en-US" sz="2400" smtClean="0"/>
              <a:t>Suspension</a:t>
            </a:r>
          </a:p>
          <a:p>
            <a:pPr lvl="1" eaLnBrk="1" hangingPunct="1"/>
            <a:r>
              <a:rPr lang="en-US" sz="2400" smtClean="0"/>
              <a:t>Expulsion</a:t>
            </a:r>
          </a:p>
          <a:p>
            <a:pPr lvl="1" eaLnBrk="1" hangingPunct="1"/>
            <a:r>
              <a:rPr lang="en-US" sz="2400" smtClean="0"/>
              <a:t>Negative Notation on the Transcript</a:t>
            </a:r>
          </a:p>
          <a:p>
            <a:pPr eaLnBrk="1" hangingPunct="1"/>
            <a:r>
              <a:rPr lang="en-US" sz="2800" smtClean="0"/>
              <a:t>Ultimately, the Panel decides but can, and should, use the suggestions of the Complainant, the responsible student, and the expertise of GC and SCCS to arrive at when it is appropriate to apply them.</a:t>
            </a:r>
          </a:p>
          <a:p>
            <a:pPr lvl="1" eaLnBrk="1" hangingPunct="1">
              <a:buFontTx/>
              <a:buNone/>
            </a:pPr>
            <a:endParaRPr lang="en-US"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smtClean="0"/>
              <a:t>Sanctions: Alcohol and Other Drugs</a:t>
            </a:r>
          </a:p>
        </p:txBody>
      </p:sp>
      <p:sp>
        <p:nvSpPr>
          <p:cNvPr id="38915" name="Content Placeholder 2"/>
          <p:cNvSpPr>
            <a:spLocks noGrp="1"/>
          </p:cNvSpPr>
          <p:nvPr>
            <p:ph idx="1"/>
          </p:nvPr>
        </p:nvSpPr>
        <p:spPr/>
        <p:txBody>
          <a:bodyPr/>
          <a:lstStyle/>
          <a:p>
            <a:r>
              <a:rPr lang="en-US" smtClean="0"/>
              <a:t>BASICS 1, BASICS 2, and BASICS 3</a:t>
            </a:r>
          </a:p>
          <a:p>
            <a:r>
              <a:rPr lang="en-US" smtClean="0"/>
              <a:t>In: Charge! Marijuana</a:t>
            </a:r>
          </a:p>
          <a:p>
            <a:r>
              <a:rPr lang="en-US" smtClean="0"/>
              <a:t>In: Charge!</a:t>
            </a:r>
          </a:p>
          <a:p>
            <a:r>
              <a:rPr lang="en-US" smtClean="0"/>
              <a:t>Drug and Alcohol Assessment (off campus)</a:t>
            </a:r>
          </a:p>
          <a:p>
            <a:r>
              <a:rPr lang="en-US" smtClean="0"/>
              <a:t>AA, MA, NA meetings (off campus)</a:t>
            </a:r>
          </a:p>
          <a:p>
            <a:r>
              <a:rPr lang="en-US" smtClean="0"/>
              <a:t>Reflection papers, interviews, posters, projects, research, presentations, etc.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Sanctions: Others</a:t>
            </a:r>
          </a:p>
        </p:txBody>
      </p:sp>
      <p:sp>
        <p:nvSpPr>
          <p:cNvPr id="39939" name="Content Placeholder 2"/>
          <p:cNvSpPr>
            <a:spLocks noGrp="1"/>
          </p:cNvSpPr>
          <p:nvPr>
            <p:ph idx="1"/>
          </p:nvPr>
        </p:nvSpPr>
        <p:spPr/>
        <p:txBody>
          <a:bodyPr/>
          <a:lstStyle/>
          <a:p>
            <a:r>
              <a:rPr lang="en-US" smtClean="0"/>
              <a:t>University service</a:t>
            </a:r>
          </a:p>
          <a:p>
            <a:r>
              <a:rPr lang="en-US" smtClean="0"/>
              <a:t>Community service</a:t>
            </a:r>
          </a:p>
          <a:p>
            <a:r>
              <a:rPr lang="en-US" smtClean="0"/>
              <a:t>Educational activities, especially those that help the student engage with the University community more</a:t>
            </a:r>
          </a:p>
          <a:p>
            <a:r>
              <a:rPr lang="en-US" smtClean="0"/>
              <a:t>Loss of privileges (e.g. Rec Center, dining hall, athletic tickets, etc.)</a:t>
            </a:r>
          </a:p>
          <a:p>
            <a:r>
              <a:rPr lang="en-US" smtClean="0"/>
              <a:t>Grade penalty and academic integrity exercises (academic misconduct only)</a:t>
            </a:r>
          </a:p>
          <a:p>
            <a:endParaRPr lang="en-US" smtClean="0"/>
          </a:p>
          <a:p>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Sanctions: About Counseling</a:t>
            </a:r>
          </a:p>
        </p:txBody>
      </p:sp>
      <p:sp>
        <p:nvSpPr>
          <p:cNvPr id="40963" name="Content Placeholder 2"/>
          <p:cNvSpPr>
            <a:spLocks noGrp="1"/>
          </p:cNvSpPr>
          <p:nvPr>
            <p:ph idx="1"/>
          </p:nvPr>
        </p:nvSpPr>
        <p:spPr/>
        <p:txBody>
          <a:bodyPr/>
          <a:lstStyle/>
          <a:p>
            <a:r>
              <a:rPr lang="en-US" dirty="0" smtClean="0"/>
              <a:t>Panel </a:t>
            </a:r>
            <a:r>
              <a:rPr lang="en-US" dirty="0" smtClean="0"/>
              <a:t>cannot mandate </a:t>
            </a:r>
            <a:r>
              <a:rPr lang="en-US" dirty="0" smtClean="0"/>
              <a:t>counseling</a:t>
            </a:r>
          </a:p>
          <a:p>
            <a:r>
              <a:rPr lang="en-US" dirty="0" smtClean="0"/>
              <a:t>However, panel can encourage counseling</a:t>
            </a:r>
          </a:p>
          <a:p>
            <a:r>
              <a:rPr lang="en-US" dirty="0" smtClean="0"/>
              <a:t>BASICS 1, BASICS 2, and BASICS 3, run by the UCTC, and the Men’s Skills group are not considered counseling</a:t>
            </a:r>
          </a:p>
          <a:p>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Student Conduct Records</a:t>
            </a:r>
          </a:p>
        </p:txBody>
      </p:sp>
      <p:sp>
        <p:nvSpPr>
          <p:cNvPr id="41987" name="Content Placeholder 2"/>
          <p:cNvSpPr>
            <a:spLocks noGrp="1"/>
          </p:cNvSpPr>
          <p:nvPr>
            <p:ph idx="1"/>
          </p:nvPr>
        </p:nvSpPr>
        <p:spPr/>
        <p:txBody>
          <a:bodyPr/>
          <a:lstStyle/>
          <a:p>
            <a:r>
              <a:rPr lang="en-US" smtClean="0"/>
              <a:t>Different from academic record</a:t>
            </a:r>
          </a:p>
          <a:p>
            <a:r>
              <a:rPr lang="en-US" smtClean="0"/>
              <a:t>Most are kept for only five years from the incident date</a:t>
            </a:r>
          </a:p>
          <a:p>
            <a:r>
              <a:rPr lang="en-US" smtClean="0"/>
              <a:t>Effect is to allow inquirers to make an informed decision</a:t>
            </a:r>
          </a:p>
          <a:p>
            <a:r>
              <a:rPr lang="en-US" smtClean="0"/>
              <a:t>Many schools, programs, employers, etc. do not even ask</a:t>
            </a:r>
          </a:p>
          <a:p>
            <a:r>
              <a:rPr lang="en-US" smtClean="0"/>
              <a:t>See examples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Sanction Scenario #1</a:t>
            </a:r>
          </a:p>
        </p:txBody>
      </p:sp>
      <p:sp>
        <p:nvSpPr>
          <p:cNvPr id="43011" name="Rectangle 3"/>
          <p:cNvSpPr>
            <a:spLocks noGrp="1" noChangeArrowheads="1"/>
          </p:cNvSpPr>
          <p:nvPr>
            <p:ph idx="1"/>
          </p:nvPr>
        </p:nvSpPr>
        <p:spPr/>
        <p:txBody>
          <a:bodyPr/>
          <a:lstStyle/>
          <a:p>
            <a:pPr eaLnBrk="1" hangingPunct="1">
              <a:buFontTx/>
              <a:buNone/>
            </a:pPr>
            <a:r>
              <a:rPr lang="en-US" smtClean="0"/>
              <a:t>	Student admitted responsibility for underage alcohol use and disorderly conduct (noise) from a party in a residence hall room; this is her first offense.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SCCS: Mission</a:t>
            </a:r>
          </a:p>
        </p:txBody>
      </p:sp>
      <p:sp>
        <p:nvSpPr>
          <p:cNvPr id="6147" name="Rectangle 3"/>
          <p:cNvSpPr>
            <a:spLocks noGrp="1" noChangeArrowheads="1"/>
          </p:cNvSpPr>
          <p:nvPr>
            <p:ph idx="1"/>
          </p:nvPr>
        </p:nvSpPr>
        <p:spPr/>
        <p:txBody>
          <a:bodyPr/>
          <a:lstStyle/>
          <a:p>
            <a:pPr eaLnBrk="1" hangingPunct="1">
              <a:buFontTx/>
              <a:buNone/>
            </a:pPr>
            <a:r>
              <a:rPr lang="en-US" smtClean="0"/>
              <a:t>	The mission of the Office of Student Conduct and Community Standards is to develop students’ academic and social responsibility. We value integrity, responsibility, community, multicultural competence, and accountability.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Sanction Scenario #2</a:t>
            </a:r>
          </a:p>
        </p:txBody>
      </p:sp>
      <p:sp>
        <p:nvSpPr>
          <p:cNvPr id="5" name="Rectangle 3"/>
          <p:cNvSpPr txBox="1">
            <a:spLocks noChangeArrowheads="1"/>
          </p:cNvSpPr>
          <p:nvPr/>
        </p:nvSpPr>
        <p:spPr bwMode="auto">
          <a:xfrm>
            <a:off x="1143000" y="1600200"/>
            <a:ext cx="7467600" cy="4572000"/>
          </a:xfrm>
          <a:prstGeom prst="rect">
            <a:avLst/>
          </a:prstGeom>
          <a:noFill/>
          <a:ln w="9525">
            <a:noFill/>
            <a:miter lim="800000"/>
            <a:headEnd/>
            <a:tailEnd/>
          </a:ln>
        </p:spPr>
        <p:txBody>
          <a:bodyPr/>
          <a:lstStyle/>
          <a:p>
            <a:pPr marL="342900" indent="-342900" algn="l">
              <a:spcBef>
                <a:spcPct val="20000"/>
              </a:spcBef>
              <a:buClr>
                <a:schemeClr val="tx1"/>
              </a:buClr>
              <a:defRPr/>
            </a:pPr>
            <a:r>
              <a:rPr lang="en-US" sz="3200" kern="0" dirty="0">
                <a:latin typeface="+mn-lt"/>
              </a:rPr>
              <a:t>	Same as above except student tells you during the hearing that she is recognizing that she is having difficulty managing her alcohol use, and is scared that she has blacked out on numerous occasions after using alcohol.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Sanction Scenario #3</a:t>
            </a:r>
          </a:p>
        </p:txBody>
      </p:sp>
      <p:sp>
        <p:nvSpPr>
          <p:cNvPr id="45059" name="Rectangle 3"/>
          <p:cNvSpPr>
            <a:spLocks noGrp="1" noChangeArrowheads="1"/>
          </p:cNvSpPr>
          <p:nvPr>
            <p:ph idx="1"/>
          </p:nvPr>
        </p:nvSpPr>
        <p:spPr/>
        <p:txBody>
          <a:bodyPr/>
          <a:lstStyle/>
          <a:p>
            <a:pPr eaLnBrk="1" hangingPunct="1">
              <a:buFontTx/>
              <a:buNone/>
            </a:pPr>
            <a:r>
              <a:rPr lang="en-US" smtClean="0"/>
              <a:t>	Student found responsible for drug use/possession (smoking marijuana at the EMU amphitheater). She would not give DPS her ID and yelled insults at them during the incident. During the hearing the student said she thought the Panel was a waste of time and a joke; this is her first offense.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Sanction Scenario #4</a:t>
            </a:r>
          </a:p>
        </p:txBody>
      </p:sp>
      <p:sp>
        <p:nvSpPr>
          <p:cNvPr id="46083" name="Rectangle 3"/>
          <p:cNvSpPr>
            <a:spLocks noGrp="1" noChangeArrowheads="1"/>
          </p:cNvSpPr>
          <p:nvPr>
            <p:ph idx="1"/>
          </p:nvPr>
        </p:nvSpPr>
        <p:spPr/>
        <p:txBody>
          <a:bodyPr/>
          <a:lstStyle/>
          <a:p>
            <a:pPr eaLnBrk="1" hangingPunct="1">
              <a:buFontTx/>
              <a:buNone/>
            </a:pPr>
            <a:r>
              <a:rPr lang="en-US" smtClean="0"/>
              <a:t>	Same as above, but this is the student’s fourth incident and has been found responsible three prior times for alcohol and/or drug violations. She has already completed BASICS 1, 2, and 3, eight AA meetings, and all the corresponding essays. The student is also on disciplinary probation.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Sanction Scenario #5</a:t>
            </a:r>
          </a:p>
        </p:txBody>
      </p:sp>
      <p:sp>
        <p:nvSpPr>
          <p:cNvPr id="4" name="Rectangle 3"/>
          <p:cNvSpPr txBox="1">
            <a:spLocks noChangeArrowheads="1"/>
          </p:cNvSpPr>
          <p:nvPr/>
        </p:nvSpPr>
        <p:spPr bwMode="auto">
          <a:xfrm>
            <a:off x="990600" y="1600200"/>
            <a:ext cx="8001000" cy="4572000"/>
          </a:xfrm>
          <a:prstGeom prst="rect">
            <a:avLst/>
          </a:prstGeom>
          <a:noFill/>
          <a:ln w="9525">
            <a:noFill/>
            <a:miter lim="800000"/>
            <a:headEnd/>
            <a:tailEnd/>
          </a:ln>
        </p:spPr>
        <p:txBody>
          <a:bodyPr/>
          <a:lstStyle/>
          <a:p>
            <a:pPr marL="342900" indent="-342900" algn="l">
              <a:spcBef>
                <a:spcPct val="20000"/>
              </a:spcBef>
              <a:buClr>
                <a:schemeClr val="tx1"/>
              </a:buClr>
              <a:defRPr/>
            </a:pPr>
            <a:r>
              <a:rPr lang="en-US" sz="3200" kern="0" dirty="0">
                <a:latin typeface="+mn-lt"/>
              </a:rPr>
              <a:t>	Student is found responsible for bringing unauthorized material (a page of notes) to a math final. The student was previously found responsible for plagiarism in a writing class, where he earned a F.</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Specifics: Panel Chair</a:t>
            </a:r>
          </a:p>
        </p:txBody>
      </p:sp>
      <p:sp>
        <p:nvSpPr>
          <p:cNvPr id="48131" name="Rectangle 3"/>
          <p:cNvSpPr>
            <a:spLocks noGrp="1" noChangeArrowheads="1"/>
          </p:cNvSpPr>
          <p:nvPr>
            <p:ph idx="1"/>
          </p:nvPr>
        </p:nvSpPr>
        <p:spPr/>
        <p:txBody>
          <a:bodyPr/>
          <a:lstStyle/>
          <a:p>
            <a:pPr eaLnBrk="1" hangingPunct="1">
              <a:buFontTx/>
              <a:buNone/>
            </a:pPr>
            <a:r>
              <a:rPr lang="en-US" smtClean="0"/>
              <a:t>Most important duties:</a:t>
            </a:r>
          </a:p>
          <a:p>
            <a:pPr lvl="1" eaLnBrk="1" hangingPunct="1"/>
            <a:r>
              <a:rPr lang="en-US" smtClean="0"/>
              <a:t>All procedural questions are subject to final determination by the Chair</a:t>
            </a:r>
          </a:p>
          <a:p>
            <a:pPr lvl="1" eaLnBrk="1" hangingPunct="1"/>
            <a:r>
              <a:rPr lang="en-US" smtClean="0"/>
              <a:t>Keeping the hearing on track and on time</a:t>
            </a:r>
          </a:p>
          <a:p>
            <a:pPr lvl="1" eaLnBrk="1" hangingPunct="1"/>
            <a:r>
              <a:rPr lang="en-US" smtClean="0"/>
              <a:t>Processing questions, consulting with Panelists and GC as necessary</a:t>
            </a:r>
          </a:p>
          <a:p>
            <a:pPr lvl="1" eaLnBrk="1" hangingPunct="1"/>
            <a:r>
              <a:rPr lang="en-US" smtClean="0"/>
              <a:t>Making sure all parties get to share their information with the Panel</a:t>
            </a:r>
          </a:p>
          <a:p>
            <a:pPr lvl="1" eaLnBrk="1" hangingPunct="1"/>
            <a:r>
              <a:rPr lang="en-US" smtClean="0"/>
              <a:t>Making sure advisors do not overstep their roles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Specifics: Advisors</a:t>
            </a:r>
          </a:p>
        </p:txBody>
      </p:sp>
      <p:sp>
        <p:nvSpPr>
          <p:cNvPr id="49155" name="Content Placeholder 2"/>
          <p:cNvSpPr>
            <a:spLocks noGrp="1"/>
          </p:cNvSpPr>
          <p:nvPr>
            <p:ph idx="1"/>
          </p:nvPr>
        </p:nvSpPr>
        <p:spPr/>
        <p:txBody>
          <a:bodyPr>
            <a:normAutofit lnSpcReduction="10000"/>
          </a:bodyPr>
          <a:lstStyle/>
          <a:p>
            <a:pPr eaLnBrk="1" hangingPunct="1">
              <a:buFontTx/>
              <a:buNone/>
            </a:pPr>
            <a:r>
              <a:rPr lang="en-US" sz="1800" smtClean="0"/>
              <a:t>	In order to preserve the educational tone of the hearing and to avoid an adversarial environment, advisors are generally not permitted to speak or participate directly in any hearing, except in one or more of the following specific ways: </a:t>
            </a:r>
          </a:p>
          <a:p>
            <a:pPr eaLnBrk="1" hangingPunct="1">
              <a:buFontTx/>
              <a:buNone/>
            </a:pPr>
            <a:r>
              <a:rPr lang="en-US" sz="1800" smtClean="0"/>
              <a:t>	(A) An advisor may provide a written opening summary or statement. </a:t>
            </a:r>
            <a:br>
              <a:rPr lang="en-US" sz="1800" smtClean="0"/>
            </a:br>
            <a:r>
              <a:rPr lang="en-US" sz="1800" smtClean="0"/>
              <a:t>(B) An advisor may provide an oral closing summary or statement. </a:t>
            </a:r>
            <a:br>
              <a:rPr lang="en-US" sz="1800" smtClean="0"/>
            </a:br>
            <a:r>
              <a:rPr lang="en-US" sz="1800" smtClean="0"/>
              <a:t>(C) An advisor may be allotted a limited time-period to ask one or more questions of the Student the advisor is advising and to allow the Student to respond.  Questions asked by an advisor are in addition to questions asked by the Hearings Panel.  </a:t>
            </a:r>
            <a:br>
              <a:rPr lang="en-US" sz="1800" smtClean="0"/>
            </a:br>
            <a:r>
              <a:rPr lang="en-US" sz="1800" smtClean="0"/>
              <a:t>(D) An advisor may submit to the Hearings Panel in writing any suggested questions for the Hearings Panel to ask of any other participant who is giving information at the hearing. </a:t>
            </a:r>
            <a:br>
              <a:rPr lang="en-US" sz="1800" smtClean="0"/>
            </a:br>
            <a:r>
              <a:rPr lang="en-US" sz="1800" smtClean="0"/>
              <a:t>(E) The Hearings Panel may permit advisors to question a person providing information at the hearing, if both Complainant and Accused Student independently so request at the beginning of the hearing.</a:t>
            </a:r>
          </a:p>
          <a:p>
            <a:pPr eaLnBrk="1" hangingPunct="1">
              <a:buFontTx/>
              <a:buNone/>
            </a:pPr>
            <a:endParaRPr lang="en-US" sz="18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Specifics: Advisors continued</a:t>
            </a:r>
          </a:p>
        </p:txBody>
      </p:sp>
      <p:sp>
        <p:nvSpPr>
          <p:cNvPr id="50179" name="Rectangle 3"/>
          <p:cNvSpPr>
            <a:spLocks noGrp="1" noChangeArrowheads="1"/>
          </p:cNvSpPr>
          <p:nvPr>
            <p:ph idx="1"/>
          </p:nvPr>
        </p:nvSpPr>
        <p:spPr/>
        <p:txBody>
          <a:bodyPr>
            <a:normAutofit/>
          </a:bodyPr>
          <a:lstStyle/>
          <a:p>
            <a:pPr eaLnBrk="1" hangingPunct="1"/>
            <a:r>
              <a:rPr lang="en-US" sz="2800" smtClean="0"/>
              <a:t>Advisors can be another student, staff, faculty, family, friend, attorney, or a member of OSA.</a:t>
            </a:r>
          </a:p>
          <a:p>
            <a:pPr eaLnBrk="1" hangingPunct="1"/>
            <a:r>
              <a:rPr lang="en-US" sz="2800" smtClean="0"/>
              <a:t>Advisors have a limited role in the hearing.</a:t>
            </a:r>
          </a:p>
          <a:p>
            <a:pPr eaLnBrk="1" hangingPunct="1"/>
            <a:r>
              <a:rPr lang="en-US" sz="2800" smtClean="0"/>
              <a:t>Know that SCCS may be assisting the Complainant as an advisor.</a:t>
            </a:r>
          </a:p>
          <a:p>
            <a:pPr eaLnBrk="1" hangingPunct="1"/>
            <a:r>
              <a:rPr lang="en-US" sz="2800" smtClean="0"/>
              <a:t>The Panel has the right to ask an advisor to leave, especially if the advisor is interfering with the process or not allowing the student to speak for himself/herself.</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Sexual Misconduct</a:t>
            </a:r>
          </a:p>
        </p:txBody>
      </p:sp>
      <p:sp>
        <p:nvSpPr>
          <p:cNvPr id="51203" name="Rectangle 3"/>
          <p:cNvSpPr>
            <a:spLocks noGrp="1" noChangeArrowheads="1"/>
          </p:cNvSpPr>
          <p:nvPr>
            <p:ph idx="1"/>
          </p:nvPr>
        </p:nvSpPr>
        <p:spPr/>
        <p:txBody>
          <a:bodyPr>
            <a:normAutofit/>
          </a:bodyPr>
          <a:lstStyle/>
          <a:p>
            <a:pPr eaLnBrk="1" hangingPunct="1"/>
            <a:r>
              <a:rPr lang="en-US" sz="2800" smtClean="0"/>
              <a:t>Sexual assault is one of the most underreported crimes; sexual misconduct is likely one of the most underreported violations.</a:t>
            </a:r>
          </a:p>
          <a:p>
            <a:pPr eaLnBrk="1" hangingPunct="1"/>
            <a:r>
              <a:rPr lang="en-US" sz="2800" smtClean="0"/>
              <a:t>False reporting is rare.</a:t>
            </a:r>
          </a:p>
          <a:p>
            <a:pPr eaLnBrk="1" hangingPunct="1"/>
            <a:r>
              <a:rPr lang="en-US" sz="2800" smtClean="0"/>
              <a:t>Most sexual misconduct occurs between students who know each other (compare with the stranger in the bushes).</a:t>
            </a:r>
          </a:p>
          <a:p>
            <a:pPr eaLnBrk="1" hangingPunct="1"/>
            <a:r>
              <a:rPr lang="en-US" sz="2800" smtClean="0"/>
              <a:t>Do you now what constitutes sexual misconduct at UO?</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More on Sexual Misconduct</a:t>
            </a:r>
          </a:p>
        </p:txBody>
      </p:sp>
      <p:sp>
        <p:nvSpPr>
          <p:cNvPr id="52227" name="Content Placeholder 2"/>
          <p:cNvSpPr>
            <a:spLocks noGrp="1"/>
          </p:cNvSpPr>
          <p:nvPr>
            <p:ph idx="1"/>
          </p:nvPr>
        </p:nvSpPr>
        <p:spPr/>
        <p:txBody>
          <a:bodyPr/>
          <a:lstStyle/>
          <a:p>
            <a:r>
              <a:rPr lang="en-US" smtClean="0"/>
              <a:t>Avoiding victim-blaming can be difficult for some.</a:t>
            </a:r>
          </a:p>
          <a:p>
            <a:r>
              <a:rPr lang="en-US" smtClean="0"/>
              <a:t>If Panel were to hear a sexual misconduct case, Director may make accommodations for Complainant and/or witnesses</a:t>
            </a:r>
          </a:p>
          <a:p>
            <a:r>
              <a:rPr lang="en-US" smtClean="0"/>
              <a:t>Developing appropriate sanctions for a found-responsible student can be difficult.</a:t>
            </a:r>
          </a:p>
          <a:p>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Doing it for real: Scenario #1</a:t>
            </a:r>
          </a:p>
        </p:txBody>
      </p:sp>
      <p:sp>
        <p:nvSpPr>
          <p:cNvPr id="53251" name="Rectangle 3"/>
          <p:cNvSpPr>
            <a:spLocks noGrp="1" noChangeArrowheads="1"/>
          </p:cNvSpPr>
          <p:nvPr>
            <p:ph idx="1"/>
          </p:nvPr>
        </p:nvSpPr>
        <p:spPr/>
        <p:txBody>
          <a:bodyPr>
            <a:normAutofit/>
          </a:bodyPr>
          <a:lstStyle/>
          <a:p>
            <a:pPr eaLnBrk="1" hangingPunct="1">
              <a:lnSpc>
                <a:spcPct val="90000"/>
              </a:lnSpc>
            </a:pPr>
            <a:r>
              <a:rPr lang="en-US" sz="2400" smtClean="0"/>
              <a:t>Complainant: University Housing</a:t>
            </a:r>
          </a:p>
          <a:p>
            <a:pPr eaLnBrk="1" hangingPunct="1">
              <a:lnSpc>
                <a:spcPct val="90000"/>
              </a:lnSpc>
            </a:pPr>
            <a:r>
              <a:rPr lang="en-US" sz="2400" smtClean="0"/>
              <a:t>Accused Student: Alan Brady</a:t>
            </a:r>
          </a:p>
          <a:p>
            <a:pPr eaLnBrk="1" hangingPunct="1">
              <a:lnSpc>
                <a:spcPct val="90000"/>
              </a:lnSpc>
            </a:pPr>
            <a:r>
              <a:rPr lang="en-US" sz="2400" smtClean="0"/>
              <a:t>Incident Report: Residents told Resident Assistants that Alan Brady had “sketchy” people visiting his room frequently. Brady consents to a search by DPS, and ¼ ounce of marijuana separated into small baggies, a marijuana pipe, a scale, and $300 cash are found on his side of the room. DPS also finds a small locked box that Brady would not allow to be opened. DPS noted the box was heavy, maybe 10 pounds.</a:t>
            </a:r>
          </a:p>
          <a:p>
            <a:pPr eaLnBrk="1" hangingPunct="1">
              <a:lnSpc>
                <a:spcPct val="90000"/>
              </a:lnSpc>
            </a:pPr>
            <a:r>
              <a:rPr lang="en-US" sz="2400" smtClean="0"/>
              <a:t>Charges: Drug distribution, drug use/possession, violation of the residence hall contract.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mtClean="0"/>
              <a:t>UO Affirmation of Community Standards</a:t>
            </a:r>
          </a:p>
        </p:txBody>
      </p:sp>
      <p:sp>
        <p:nvSpPr>
          <p:cNvPr id="7171" name="Content Placeholder 2"/>
          <p:cNvSpPr>
            <a:spLocks noGrp="1"/>
          </p:cNvSpPr>
          <p:nvPr>
            <p:ph idx="1"/>
          </p:nvPr>
        </p:nvSpPr>
        <p:spPr/>
        <p:txBody>
          <a:bodyPr>
            <a:normAutofit fontScale="92500"/>
          </a:bodyPr>
          <a:lstStyle/>
          <a:p>
            <a:pPr>
              <a:buFontTx/>
              <a:buNone/>
            </a:pPr>
            <a:r>
              <a:rPr lang="en-US" sz="1800" smtClean="0"/>
              <a:t>	The University of Oregon community is dedicated to the advancement of knowledge and the development of integrity. In order to thrive and excel, this community must preserve the freedom of thought and expression of all its members. The University of Oregon has a long and illustrious history in the area of academic freedom and freedom of speech. A culture of respect that honors the rights, safety, dignity and worth of every individual is essential to preserve such freedom. We affirm our respect for the rights and well-being of all members. </a:t>
            </a:r>
          </a:p>
          <a:p>
            <a:r>
              <a:rPr lang="en-US" sz="1800" smtClean="0"/>
              <a:t>We further affirm our commitment to: </a:t>
            </a:r>
          </a:p>
          <a:p>
            <a:r>
              <a:rPr lang="en-US" sz="1800" smtClean="0"/>
              <a:t>Respect the dignity and essential worth of all individuals.</a:t>
            </a:r>
          </a:p>
          <a:p>
            <a:r>
              <a:rPr lang="en-US" sz="1800" smtClean="0"/>
              <a:t>Promote a culture of respect throughout the University community.</a:t>
            </a:r>
          </a:p>
          <a:p>
            <a:r>
              <a:rPr lang="en-US" sz="1800" smtClean="0"/>
              <a:t>Respect the privacy, property, and freedom of others.</a:t>
            </a:r>
          </a:p>
          <a:p>
            <a:r>
              <a:rPr lang="en-US" sz="1800" smtClean="0"/>
              <a:t>Reject bigotry, discrimination, violence, or intimidation of any kind.</a:t>
            </a:r>
          </a:p>
          <a:p>
            <a:r>
              <a:rPr lang="en-US" sz="1800" smtClean="0"/>
              <a:t>Practice personal and academic integrity and expect it from others.</a:t>
            </a:r>
          </a:p>
          <a:p>
            <a:r>
              <a:rPr lang="en-US" sz="1800" smtClean="0"/>
              <a:t>Promote the diversity of opinions, ideas and backgrounds which is the lifeblood of the university.</a:t>
            </a:r>
          </a:p>
          <a:p>
            <a:pPr>
              <a:buFontTx/>
              <a:buNone/>
            </a:pP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Doing it for real: Scenario #2</a:t>
            </a:r>
          </a:p>
        </p:txBody>
      </p:sp>
      <p:sp>
        <p:nvSpPr>
          <p:cNvPr id="54275" name="Rectangle 3"/>
          <p:cNvSpPr>
            <a:spLocks noGrp="1" noChangeArrowheads="1"/>
          </p:cNvSpPr>
          <p:nvPr>
            <p:ph idx="1"/>
          </p:nvPr>
        </p:nvSpPr>
        <p:spPr>
          <a:xfrm>
            <a:off x="990600" y="1371600"/>
            <a:ext cx="8001000" cy="4572000"/>
          </a:xfrm>
        </p:spPr>
        <p:txBody>
          <a:bodyPr>
            <a:normAutofit lnSpcReduction="10000"/>
          </a:bodyPr>
          <a:lstStyle/>
          <a:p>
            <a:pPr eaLnBrk="1" hangingPunct="1">
              <a:lnSpc>
                <a:spcPct val="80000"/>
              </a:lnSpc>
            </a:pPr>
            <a:r>
              <a:rPr lang="en-US" sz="2800" smtClean="0"/>
              <a:t>Complainant: Prof. Samantha Hardy</a:t>
            </a:r>
          </a:p>
          <a:p>
            <a:pPr eaLnBrk="1" hangingPunct="1">
              <a:lnSpc>
                <a:spcPct val="80000"/>
              </a:lnSpc>
            </a:pPr>
            <a:r>
              <a:rPr lang="en-US" sz="2800" smtClean="0"/>
              <a:t>Accused Student: Colleen Santos</a:t>
            </a:r>
          </a:p>
          <a:p>
            <a:pPr eaLnBrk="1" hangingPunct="1">
              <a:lnSpc>
                <a:spcPct val="80000"/>
              </a:lnSpc>
            </a:pPr>
            <a:r>
              <a:rPr lang="en-US" sz="2800" smtClean="0"/>
              <a:t>Incident Report: Prof. Hardy prohibited students working in unauthorized groups for performing a chemistry experiment in her syllabus, the experiment instructions, and orally in class. Santos sent an e-mail to the entire class asking interested people to get together tomorrow at 3 p.m. to work on the experiment as “more heads are better than one.” Santos said she did meet with others, but they refused to work on that specific experiment with her.</a:t>
            </a:r>
          </a:p>
          <a:p>
            <a:pPr eaLnBrk="1" hangingPunct="1">
              <a:lnSpc>
                <a:spcPct val="80000"/>
              </a:lnSpc>
            </a:pPr>
            <a:r>
              <a:rPr lang="en-US" sz="2800" smtClean="0"/>
              <a:t>Charges: Academic Misconduct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Doing it for real: Scenario #3</a:t>
            </a:r>
          </a:p>
        </p:txBody>
      </p:sp>
      <p:sp>
        <p:nvSpPr>
          <p:cNvPr id="55299" name="Rectangle 3"/>
          <p:cNvSpPr>
            <a:spLocks noGrp="1" noChangeArrowheads="1"/>
          </p:cNvSpPr>
          <p:nvPr>
            <p:ph idx="1"/>
          </p:nvPr>
        </p:nvSpPr>
        <p:spPr>
          <a:xfrm>
            <a:off x="990600" y="1371600"/>
            <a:ext cx="8001000" cy="4572000"/>
          </a:xfrm>
        </p:spPr>
        <p:txBody>
          <a:bodyPr>
            <a:normAutofit lnSpcReduction="10000"/>
          </a:bodyPr>
          <a:lstStyle/>
          <a:p>
            <a:pPr eaLnBrk="1" hangingPunct="1"/>
            <a:r>
              <a:rPr lang="en-US" sz="2800" smtClean="0"/>
              <a:t>Complainant: Gwen Huang</a:t>
            </a:r>
          </a:p>
          <a:p>
            <a:pPr eaLnBrk="1" hangingPunct="1"/>
            <a:r>
              <a:rPr lang="en-US" sz="2800" smtClean="0"/>
              <a:t>Accused Student: Bob Mitchell</a:t>
            </a:r>
          </a:p>
          <a:p>
            <a:pPr eaLnBrk="1" hangingPunct="1"/>
            <a:r>
              <a:rPr lang="en-US" sz="2800" smtClean="0"/>
              <a:t>Situation: Huang reported that she had known Mitchell for at least a term. They coincidentally went to the same party off campus where alcohol was served. Both stated they had drank at least five drinks each at the party. At around 1 a.m. Huang wanted to go home, and Mitchell volunteered to walk her back. When they arrived at her apartment, Huang said she consented to kissing Mitchell.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eaLnBrk="1" hangingPunct="1"/>
            <a:r>
              <a:rPr lang="en-US" smtClean="0"/>
              <a:t>Doing it for real: Scenario #3 continued</a:t>
            </a:r>
          </a:p>
        </p:txBody>
      </p:sp>
      <p:sp>
        <p:nvSpPr>
          <p:cNvPr id="56323" name="Rectangle 3"/>
          <p:cNvSpPr>
            <a:spLocks noGrp="1" noChangeArrowheads="1"/>
          </p:cNvSpPr>
          <p:nvPr>
            <p:ph idx="1"/>
          </p:nvPr>
        </p:nvSpPr>
        <p:spPr/>
        <p:txBody>
          <a:bodyPr>
            <a:normAutofit/>
          </a:bodyPr>
          <a:lstStyle/>
          <a:p>
            <a:pPr eaLnBrk="1" hangingPunct="1">
              <a:lnSpc>
                <a:spcPct val="90000"/>
              </a:lnSpc>
              <a:buFontTx/>
              <a:buNone/>
            </a:pPr>
            <a:r>
              <a:rPr lang="en-US" sz="2400" smtClean="0"/>
              <a:t>	However, when Mitchell touched her breasts, she remembered moving his hands away. Then, she said she doesn’t remember what happened next, but she thought Mitchell pushed her to the floor. She also thought Mitchell got her pants off and penetrated her with his penis. Mitchell said he did walk Huang home but that all their sexual activities were consensual. He added he remembered Huang never said “no,” and they discussed whether she had birth control. There is no medical report because Huang never went to see a health professional. She waited five months to file the report with the University.</a:t>
            </a:r>
          </a:p>
          <a:p>
            <a:pPr eaLnBrk="1" hangingPunct="1">
              <a:lnSpc>
                <a:spcPct val="90000"/>
              </a:lnSpc>
            </a:pPr>
            <a:r>
              <a:rPr lang="en-US" sz="2400" smtClean="0"/>
              <a:t>Charges: Sexual misconduct, physical contact</a:t>
            </a:r>
          </a:p>
          <a:p>
            <a:pPr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Contact Information</a:t>
            </a:r>
          </a:p>
        </p:txBody>
      </p:sp>
      <p:sp>
        <p:nvSpPr>
          <p:cNvPr id="57347" name="Rectangle 3"/>
          <p:cNvSpPr>
            <a:spLocks noGrp="1" noChangeArrowheads="1"/>
          </p:cNvSpPr>
          <p:nvPr>
            <p:ph idx="1"/>
          </p:nvPr>
        </p:nvSpPr>
        <p:spPr/>
        <p:txBody>
          <a:bodyPr/>
          <a:lstStyle/>
          <a:p>
            <a:pPr eaLnBrk="1" hangingPunct="1"/>
            <a:r>
              <a:rPr lang="en-US" dirty="0" smtClean="0"/>
              <a:t>Rachel Basolo, Program Assistant</a:t>
            </a:r>
          </a:p>
          <a:p>
            <a:pPr lvl="1" eaLnBrk="1" hangingPunct="1"/>
            <a:r>
              <a:rPr lang="en-US" dirty="0" smtClean="0"/>
              <a:t>6-1140</a:t>
            </a:r>
          </a:p>
          <a:p>
            <a:pPr lvl="1" eaLnBrk="1" hangingPunct="1"/>
            <a:r>
              <a:rPr lang="en-US" dirty="0" smtClean="0">
                <a:hlinkClick r:id="rId2"/>
              </a:rPr>
              <a:t>rdhowe@uoregon.edu</a:t>
            </a:r>
            <a:endParaRPr lang="en-US" dirty="0" smtClean="0"/>
          </a:p>
          <a:p>
            <a:pPr eaLnBrk="1" hangingPunct="1"/>
            <a:r>
              <a:rPr lang="en-US" dirty="0" smtClean="0"/>
              <a:t>Sandy Weintraub, </a:t>
            </a:r>
            <a:r>
              <a:rPr lang="en-US" dirty="0" smtClean="0"/>
              <a:t>Director</a:t>
            </a:r>
          </a:p>
          <a:p>
            <a:pPr lvl="1" eaLnBrk="1" hangingPunct="1"/>
            <a:r>
              <a:rPr lang="en-US" dirty="0" smtClean="0"/>
              <a:t>6-1141</a:t>
            </a:r>
          </a:p>
          <a:p>
            <a:pPr lvl="1" eaLnBrk="1" hangingPunct="1"/>
            <a:r>
              <a:rPr lang="en-US" dirty="0" smtClean="0">
                <a:hlinkClick r:id="rId3"/>
              </a:rPr>
              <a:t>sandyw@uoregon.edu</a:t>
            </a:r>
            <a:endParaRPr lang="en-US" dirty="0" smtClean="0"/>
          </a:p>
          <a:p>
            <a:pPr eaLnBrk="1" hangingPunct="1"/>
            <a:r>
              <a:rPr lang="en-US" dirty="0" smtClean="0"/>
              <a:t>Website: </a:t>
            </a:r>
            <a:r>
              <a:rPr lang="en-US" dirty="0" smtClean="0">
                <a:hlinkClick r:id="rId4"/>
              </a:rPr>
              <a:t>http://conduct.uoregon.edu</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mtClean="0"/>
              <a:t>SCCS Philosophy: Educational Process</a:t>
            </a:r>
          </a:p>
        </p:txBody>
      </p:sp>
      <p:sp>
        <p:nvSpPr>
          <p:cNvPr id="8195" name="Rectangle 3"/>
          <p:cNvSpPr>
            <a:spLocks noGrp="1" noChangeArrowheads="1"/>
          </p:cNvSpPr>
          <p:nvPr>
            <p:ph idx="1"/>
          </p:nvPr>
        </p:nvSpPr>
        <p:spPr/>
        <p:txBody>
          <a:bodyPr/>
          <a:lstStyle/>
          <a:p>
            <a:pPr eaLnBrk="1" hangingPunct="1"/>
            <a:r>
              <a:rPr lang="en-US" smtClean="0"/>
              <a:t>SCCS makes its process educational for the student.</a:t>
            </a:r>
          </a:p>
          <a:p>
            <a:pPr eaLnBrk="1" hangingPunct="1"/>
            <a:r>
              <a:rPr lang="en-US" smtClean="0"/>
              <a:t>Every incident is a learning opportunity for all involved.</a:t>
            </a:r>
          </a:p>
          <a:p>
            <a:pPr eaLnBrk="1" hangingPunct="1"/>
            <a:r>
              <a:rPr lang="en-US" smtClean="0"/>
              <a:t>SCCS always offers itself as a resource to the general community, complainants, and the accused students alike.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Why is this work important?</a:t>
            </a:r>
          </a:p>
        </p:txBody>
      </p:sp>
      <p:sp>
        <p:nvSpPr>
          <p:cNvPr id="9219" name="Content Placeholder 2"/>
          <p:cNvSpPr>
            <a:spLocks noGrp="1"/>
          </p:cNvSpPr>
          <p:nvPr>
            <p:ph idx="1"/>
          </p:nvPr>
        </p:nvSpPr>
        <p:spPr/>
        <p:txBody>
          <a:bodyPr>
            <a:normAutofit/>
          </a:bodyPr>
          <a:lstStyle/>
          <a:p>
            <a:pPr eaLnBrk="1" hangingPunct="1"/>
            <a:r>
              <a:rPr lang="en-US" sz="2800" smtClean="0"/>
              <a:t>As representatives of the University of Oregon can send a powerful message to students.</a:t>
            </a:r>
          </a:p>
          <a:p>
            <a:pPr eaLnBrk="1" hangingPunct="1"/>
            <a:r>
              <a:rPr lang="en-US" sz="2800" smtClean="0"/>
              <a:t>Alcohol and other drugs are a major problem on this and all college campuses (see next slide). Students’ quality of life and ability to complete degrees are at stake.</a:t>
            </a:r>
          </a:p>
          <a:p>
            <a:pPr eaLnBrk="1" hangingPunct="1"/>
            <a:r>
              <a:rPr lang="en-US" sz="2800" smtClean="0"/>
              <a:t>Graduate schools, scholarship committees, employers, etc. should be able to make an informed decision about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pPr eaLnBrk="1" hangingPunct="1"/>
            <a:r>
              <a:rPr lang="en-US" smtClean="0"/>
              <a:t>Why is this work important? continued</a:t>
            </a:r>
          </a:p>
        </p:txBody>
      </p:sp>
      <p:sp>
        <p:nvSpPr>
          <p:cNvPr id="10243" name="Content Placeholder 2"/>
          <p:cNvSpPr>
            <a:spLocks noGrp="1"/>
          </p:cNvSpPr>
          <p:nvPr>
            <p:ph idx="1"/>
          </p:nvPr>
        </p:nvSpPr>
        <p:spPr/>
        <p:txBody>
          <a:bodyPr>
            <a:normAutofit fontScale="92500" lnSpcReduction="10000"/>
          </a:bodyPr>
          <a:lstStyle/>
          <a:p>
            <a:pPr eaLnBrk="1" hangingPunct="1"/>
            <a:r>
              <a:rPr lang="en-US" sz="1400" b="1" smtClean="0"/>
              <a:t>Death:</a:t>
            </a:r>
            <a:r>
              <a:rPr lang="en-US" sz="1400" smtClean="0"/>
              <a:t> 1,700 college students between the ages of 18 and 24 die each year from alcohol-related unintentional injuries, including motor vehicle crashes (</a:t>
            </a:r>
            <a:r>
              <a:rPr lang="en-US" sz="1400" smtClean="0">
                <a:hlinkClick r:id="rId2" action="ppaction://hlinkfile"/>
              </a:rPr>
              <a:t>Hingson et al., 2005</a:t>
            </a:r>
            <a:r>
              <a:rPr lang="en-US" sz="1400" smtClean="0"/>
              <a:t>). </a:t>
            </a:r>
            <a:br>
              <a:rPr lang="en-US" sz="1400" smtClean="0"/>
            </a:br>
            <a:endParaRPr lang="en-US" sz="1400" smtClean="0"/>
          </a:p>
          <a:p>
            <a:pPr eaLnBrk="1" hangingPunct="1"/>
            <a:r>
              <a:rPr lang="en-US" sz="1400" b="1" smtClean="0"/>
              <a:t>Injury:</a:t>
            </a:r>
            <a:r>
              <a:rPr lang="en-US" sz="1400" smtClean="0"/>
              <a:t> 599,000 students between the ages of 18 and 24 are unintentionally injured under the influence of alcohol (</a:t>
            </a:r>
            <a:r>
              <a:rPr lang="en-US" sz="1400" smtClean="0">
                <a:hlinkClick r:id="rId2" action="ppaction://hlinkfile"/>
              </a:rPr>
              <a:t>Hingson et al., 2005</a:t>
            </a:r>
            <a:r>
              <a:rPr lang="en-US" sz="1400" smtClean="0"/>
              <a:t>). </a:t>
            </a:r>
            <a:br>
              <a:rPr lang="en-US" sz="1400" smtClean="0"/>
            </a:br>
            <a:endParaRPr lang="en-US" sz="1400" smtClean="0"/>
          </a:p>
          <a:p>
            <a:pPr eaLnBrk="1" hangingPunct="1"/>
            <a:r>
              <a:rPr lang="en-US" sz="1400" b="1" smtClean="0"/>
              <a:t>Assault:</a:t>
            </a:r>
            <a:r>
              <a:rPr lang="en-US" sz="1400" smtClean="0"/>
              <a:t> More than 696,000 students between the ages of 18 and 24 are assaulted by another student who has been drinking (</a:t>
            </a:r>
            <a:r>
              <a:rPr lang="en-US" sz="1400" smtClean="0">
                <a:hlinkClick r:id="rId2" action="ppaction://hlinkfile"/>
              </a:rPr>
              <a:t>Hingson et al., 2005</a:t>
            </a:r>
            <a:r>
              <a:rPr lang="en-US" sz="1400" smtClean="0"/>
              <a:t>). </a:t>
            </a:r>
            <a:br>
              <a:rPr lang="en-US" sz="1400" smtClean="0"/>
            </a:br>
            <a:endParaRPr lang="en-US" sz="1400" smtClean="0"/>
          </a:p>
          <a:p>
            <a:pPr eaLnBrk="1" hangingPunct="1"/>
            <a:r>
              <a:rPr lang="en-US" sz="1400" b="1" smtClean="0"/>
              <a:t>Sexual Abuse:</a:t>
            </a:r>
            <a:r>
              <a:rPr lang="en-US" sz="1400" smtClean="0"/>
              <a:t> More than 97,000 students between the ages of 18 and 24 are victims of alcohol-related sexual assault or date rape (</a:t>
            </a:r>
            <a:r>
              <a:rPr lang="en-US" sz="1400" smtClean="0">
                <a:hlinkClick r:id="rId2" action="ppaction://hlinkfile"/>
              </a:rPr>
              <a:t>Hingson et al., 2005</a:t>
            </a:r>
            <a:r>
              <a:rPr lang="en-US" sz="1400" smtClean="0"/>
              <a:t>). </a:t>
            </a:r>
            <a:br>
              <a:rPr lang="en-US" sz="1400" smtClean="0"/>
            </a:br>
            <a:endParaRPr lang="en-US" sz="1400" smtClean="0"/>
          </a:p>
          <a:p>
            <a:pPr eaLnBrk="1" hangingPunct="1"/>
            <a:r>
              <a:rPr lang="en-US" sz="1400" b="1" smtClean="0"/>
              <a:t>Unsafe Sex:</a:t>
            </a:r>
            <a:r>
              <a:rPr lang="en-US" sz="1400" smtClean="0"/>
              <a:t> 400,000 students between the ages of 18 and 24 had unprotected sex and more than 100,000 students between the ages of 18 and 24 report having been too intoxicated to know if they consented to having sex (</a:t>
            </a:r>
            <a:r>
              <a:rPr lang="en-US" sz="1400" smtClean="0">
                <a:hlinkClick r:id="rId2" action="ppaction://hlinkfile"/>
              </a:rPr>
              <a:t>Hingson et al., 2002</a:t>
            </a:r>
            <a:r>
              <a:rPr lang="en-US" sz="1400" smtClean="0"/>
              <a:t>). </a:t>
            </a:r>
            <a:br>
              <a:rPr lang="en-US" sz="1400" smtClean="0"/>
            </a:br>
            <a:endParaRPr lang="en-US" sz="1400" smtClean="0"/>
          </a:p>
          <a:p>
            <a:pPr eaLnBrk="1" hangingPunct="1"/>
            <a:r>
              <a:rPr lang="en-US" sz="1400" b="1" smtClean="0"/>
              <a:t>Academic Problems:</a:t>
            </a:r>
            <a:r>
              <a:rPr lang="en-US" sz="1400" smtClean="0"/>
              <a:t> About 25 percent of college students report academic consequences of their drinking including missing class, falling behind, doing poorly on exams or papers, and receiving lower grades overall (</a:t>
            </a:r>
            <a:r>
              <a:rPr lang="en-US" sz="1400" smtClean="0">
                <a:hlinkClick r:id="rId2" action="ppaction://hlinkfile"/>
              </a:rPr>
              <a:t>Engs et al., 1996; </a:t>
            </a:r>
            <a:r>
              <a:rPr lang="en-US" sz="1400" smtClean="0">
                <a:hlinkClick r:id="rId2" action="ppaction://hlinkfile"/>
              </a:rPr>
              <a:t>Presley et al., 1996a,</a:t>
            </a:r>
            <a:r>
              <a:rPr lang="en-US" sz="1400" smtClean="0">
                <a:hlinkClick r:id="rId2" action="ppaction://hlinkfile"/>
              </a:rPr>
              <a:t> 1996b;</a:t>
            </a:r>
            <a:r>
              <a:rPr lang="en-US" sz="1400" smtClean="0"/>
              <a:t> </a:t>
            </a:r>
            <a:r>
              <a:rPr lang="en-US" sz="1400" smtClean="0">
                <a:hlinkClick r:id="rId2" action="ppaction://hlinkfile"/>
              </a:rPr>
              <a:t>Wechsler et al., 2002</a:t>
            </a:r>
            <a:r>
              <a:rPr lang="en-US" sz="1400" smtClean="0"/>
              <a:t>). </a:t>
            </a:r>
          </a:p>
          <a:p>
            <a:pPr eaLnBrk="1" hangingPunct="1"/>
            <a:endParaRPr lang="en-US" sz="1400" smtClean="0"/>
          </a:p>
          <a:p>
            <a:pPr eaLnBrk="1" hangingPunct="1"/>
            <a:r>
              <a:rPr lang="en-US" sz="1400" smtClean="0"/>
              <a:t>More statistics at </a:t>
            </a:r>
            <a:r>
              <a:rPr lang="en-US" sz="1400" smtClean="0">
                <a:hlinkClick r:id="rId3"/>
              </a:rPr>
              <a:t>www.collegedrinkingprevention.gov</a:t>
            </a:r>
            <a:r>
              <a:rPr lang="en-US" sz="1400" smtClean="0"/>
              <a:t>.</a:t>
            </a:r>
            <a:br>
              <a:rPr lang="en-US" sz="1400" smtClean="0"/>
            </a:br>
            <a:endParaRPr lang="en-US" sz="1400" smtClean="0"/>
          </a:p>
          <a:p>
            <a:pPr eaLnBrk="1" hangingPunct="1">
              <a:buFontTx/>
              <a:buNone/>
            </a:pPr>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mtClean="0"/>
              <a:t>SCCS Philosophy: Confidentiality</a:t>
            </a:r>
          </a:p>
        </p:txBody>
      </p:sp>
      <p:sp>
        <p:nvSpPr>
          <p:cNvPr id="11267" name="Rectangle 3"/>
          <p:cNvSpPr>
            <a:spLocks noGrp="1" noChangeArrowheads="1"/>
          </p:cNvSpPr>
          <p:nvPr>
            <p:ph idx="1"/>
          </p:nvPr>
        </p:nvSpPr>
        <p:spPr/>
        <p:txBody>
          <a:bodyPr/>
          <a:lstStyle/>
          <a:p>
            <a:pPr eaLnBrk="1" hangingPunct="1"/>
            <a:r>
              <a:rPr lang="en-US" dirty="0" smtClean="0"/>
              <a:t>One part of SCCS’s philosophy is confidentiality</a:t>
            </a:r>
            <a:r>
              <a:rPr lang="en-US" dirty="0" smtClean="0"/>
              <a:t>. </a:t>
            </a:r>
            <a:endParaRPr lang="en-US" dirty="0" smtClean="0"/>
          </a:p>
          <a:p>
            <a:pPr eaLnBrk="1" hangingPunct="1"/>
            <a:r>
              <a:rPr lang="en-US" dirty="0" smtClean="0"/>
              <a:t>SCCS keeps all student conduct records private unless the student waives the right to privacy</a:t>
            </a:r>
            <a:r>
              <a:rPr lang="en-US" dirty="0" smtClean="0"/>
              <a:t>. (FERPA)</a:t>
            </a:r>
            <a:endParaRPr lang="en-US" dirty="0" smtClean="0"/>
          </a:p>
          <a:p>
            <a:pPr eaLnBrk="1" hangingPunct="1"/>
            <a:r>
              <a:rPr lang="en-US" dirty="0" smtClean="0"/>
              <a:t>All Hearings Board members (and participants) need to keep what happens in a Panel Hearing confidential.</a:t>
            </a:r>
          </a:p>
          <a:p>
            <a:pPr eaLnBrk="1" hangingPunct="1"/>
            <a:r>
              <a:rPr lang="en-US" dirty="0" smtClean="0"/>
              <a:t>Panel hearings are closed hearings.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2092</TotalTime>
  <Words>2504</Words>
  <Application>Microsoft Office PowerPoint</Application>
  <PresentationFormat>On-screen Show (4:3)</PresentationFormat>
  <Paragraphs>277</Paragraphs>
  <Slides>53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Calibri</vt:lpstr>
      <vt:lpstr>Flow</vt:lpstr>
      <vt:lpstr>University of Oregon University Hearings Board Training</vt:lpstr>
      <vt:lpstr>Brief Introductions</vt:lpstr>
      <vt:lpstr>Language</vt:lpstr>
      <vt:lpstr>SCCS: Mission</vt:lpstr>
      <vt:lpstr>UO Affirmation of Community Standards</vt:lpstr>
      <vt:lpstr>SCCS Philosophy: Educational Process</vt:lpstr>
      <vt:lpstr>Why is this work important?</vt:lpstr>
      <vt:lpstr>Why is this work important? continued</vt:lpstr>
      <vt:lpstr>SCCS Philosophy: Confidentiality</vt:lpstr>
      <vt:lpstr>Student Conduct Code Overview</vt:lpstr>
      <vt:lpstr>Brief Overview of Conduct Process</vt:lpstr>
      <vt:lpstr>Allegations and Jurisdiction</vt:lpstr>
      <vt:lpstr>Basics: What is a Hearings Board?</vt:lpstr>
      <vt:lpstr>Basics: What is a Hearings Panel?</vt:lpstr>
      <vt:lpstr>Basics: What kinds of cases?</vt:lpstr>
      <vt:lpstr>Basics: Why a Panel hearing?</vt:lpstr>
      <vt:lpstr>Basics: Does it have to go to Panel?</vt:lpstr>
      <vt:lpstr>Basics: Who is at the Panel hearing?</vt:lpstr>
      <vt:lpstr>Specifics: What happens before the hearing?</vt:lpstr>
      <vt:lpstr>Specifics: Before the hearing continued</vt:lpstr>
      <vt:lpstr>Specifics: The Hearing</vt:lpstr>
      <vt:lpstr>Specifics: Asking Questions</vt:lpstr>
      <vt:lpstr>Specifics: Standard of Proof</vt:lpstr>
      <vt:lpstr>Specifics: What kind of information?</vt:lpstr>
      <vt:lpstr>Specifics: Evaluating information</vt:lpstr>
      <vt:lpstr>Specifics: Making the Decision</vt:lpstr>
      <vt:lpstr>Decision Scenario #1</vt:lpstr>
      <vt:lpstr>Decision Scenario #2</vt:lpstr>
      <vt:lpstr>Decision Scenario #3</vt:lpstr>
      <vt:lpstr>Decision Scenario #4</vt:lpstr>
      <vt:lpstr>Specifics: The Decision</vt:lpstr>
      <vt:lpstr>Specifics: Sanctions</vt:lpstr>
      <vt:lpstr>Specifics: Restorative Justice</vt:lpstr>
      <vt:lpstr>Sanctions: “The Big Three”</vt:lpstr>
      <vt:lpstr>Sanctions: Alcohol and Other Drugs</vt:lpstr>
      <vt:lpstr>Sanctions: Others</vt:lpstr>
      <vt:lpstr>Sanctions: About Counseling</vt:lpstr>
      <vt:lpstr>Student Conduct Records</vt:lpstr>
      <vt:lpstr>Sanction Scenario #1</vt:lpstr>
      <vt:lpstr>Sanction Scenario #2</vt:lpstr>
      <vt:lpstr>Sanction Scenario #3</vt:lpstr>
      <vt:lpstr>Sanction Scenario #4</vt:lpstr>
      <vt:lpstr>Sanction Scenario #5</vt:lpstr>
      <vt:lpstr>Specifics: Panel Chair</vt:lpstr>
      <vt:lpstr>Specifics: Advisors</vt:lpstr>
      <vt:lpstr>Specifics: Advisors continued</vt:lpstr>
      <vt:lpstr>Sexual Misconduct</vt:lpstr>
      <vt:lpstr>More on Sexual Misconduct</vt:lpstr>
      <vt:lpstr>Doing it for real: Scenario #1</vt:lpstr>
      <vt:lpstr>Doing it for real: Scenario #2</vt:lpstr>
      <vt:lpstr>Doing it for real: Scenario #3</vt:lpstr>
      <vt:lpstr>Doing it for real: Scenario #3 continued</vt:lpstr>
      <vt:lpstr>Contact Information</vt:lpstr>
    </vt:vector>
  </TitlesOfParts>
  <Company>University of Oregon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Oregon Hearings Board Training</dc:title>
  <dc:creator>cyeh</dc:creator>
  <cp:lastModifiedBy>Sandy Weintraub</cp:lastModifiedBy>
  <cp:revision>91</cp:revision>
  <dcterms:created xsi:type="dcterms:W3CDTF">2008-10-03T15:16:29Z</dcterms:created>
  <dcterms:modified xsi:type="dcterms:W3CDTF">2014-05-07T22:47:01Z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TC102862161033</vt:lpwstr>
  </property>
</Properties>
</file>