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7" r:id="rId2"/>
    <p:sldId id="261" r:id="rId3"/>
    <p:sldId id="258" r:id="rId4"/>
    <p:sldId id="259" r:id="rId5"/>
    <p:sldId id="286" r:id="rId6"/>
    <p:sldId id="260" r:id="rId7"/>
    <p:sldId id="287" r:id="rId8"/>
    <p:sldId id="288" r:id="rId9"/>
    <p:sldId id="289" r:id="rId10"/>
    <p:sldId id="290" r:id="rId11"/>
    <p:sldId id="291" r:id="rId12"/>
    <p:sldId id="292" r:id="rId13"/>
    <p:sldId id="293" r:id="rId14"/>
    <p:sldId id="294" r:id="rId15"/>
    <p:sldId id="295" r:id="rId16"/>
    <p:sldId id="271" r:id="rId17"/>
    <p:sldId id="272" r:id="rId18"/>
    <p:sldId id="273" r:id="rId19"/>
    <p:sldId id="274" r:id="rId20"/>
    <p:sldId id="275" r:id="rId21"/>
    <p:sldId id="276" r:id="rId22"/>
    <p:sldId id="281" r:id="rId23"/>
    <p:sldId id="278" r:id="rId24"/>
    <p:sldId id="280" r:id="rId25"/>
    <p:sldId id="284" r:id="rId26"/>
    <p:sldId id="285" r:id="rId27"/>
    <p:sldId id="282" r:id="rId28"/>
    <p:sldId id="283"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CCFF66"/>
    <a:srgbClr val="99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8F3F97C-9854-4FEB-8176-C21B71064CBE}" type="datetimeFigureOut">
              <a:rPr lang="en-US" smtClean="0"/>
              <a:pPr/>
              <a:t>5/19/2014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B5CB084-A6A3-4AA4-85CA-C10DE24EA25B}" type="slidenum">
              <a:rPr lang="en-US" smtClean="0"/>
              <a:pPr/>
              <a:t>‹#›</a:t>
            </a:fld>
            <a:endParaRPr lang="en-US" dirty="0"/>
          </a:p>
        </p:txBody>
      </p:sp>
    </p:spTree>
    <p:extLst>
      <p:ext uri="{BB962C8B-B14F-4D97-AF65-F5344CB8AC3E}">
        <p14:creationId xmlns:p14="http://schemas.microsoft.com/office/powerpoint/2010/main" xmlns="" val="3521574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AC4F5C5-535D-4652-AA31-8AA9E1D1EEA7}" type="datetimeFigureOut">
              <a:rPr lang="en-US" smtClean="0"/>
              <a:pPr/>
              <a:t>5/19/2014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7BEBAE0-5E09-4721-A930-E0FE645D0D45}" type="slidenum">
              <a:rPr lang="en-US" smtClean="0"/>
              <a:pPr/>
              <a:t>‹#›</a:t>
            </a:fld>
            <a:endParaRPr lang="en-US" dirty="0"/>
          </a:p>
        </p:txBody>
      </p:sp>
    </p:spTree>
    <p:extLst>
      <p:ext uri="{BB962C8B-B14F-4D97-AF65-F5344CB8AC3E}">
        <p14:creationId xmlns:p14="http://schemas.microsoft.com/office/powerpoint/2010/main" xmlns="" val="639874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B5E4B1-1F1D-428A-97D3-5CA7EE0CC718}" type="slidenum">
              <a:rPr lang="en-US" smtClean="0"/>
              <a:pPr/>
              <a:t>24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912D0-20D5-493F-B0F0-58503BFC716A}" type="datetimeFigureOut">
              <a:rPr lang="en-US" smtClean="0"/>
              <a:pPr/>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368FD-D104-4551-B523-3850CC38AA6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912D0-20D5-493F-B0F0-58503BFC716A}" type="datetimeFigureOut">
              <a:rPr lang="en-US" smtClean="0"/>
              <a:pPr/>
              <a:t>5/19/2014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368FD-D104-4551-B523-3850CC38AA6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pshang@uoregon.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desautel@uoregon.edu" TargetMode="External"/><Relationship Id="rId4" Type="http://schemas.openxmlformats.org/officeDocument/2006/relationships/hyperlink" Target="mailto:seyster@uoregon.edu"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1143000"/>
          </a:xfrm>
        </p:spPr>
        <p:txBody>
          <a:bodyPr>
            <a:normAutofit fontScale="90000"/>
          </a:bodyPr>
          <a:lstStyle/>
          <a:p>
            <a:r>
              <a:rPr lang="en-US" b="1" dirty="0" smtClean="0"/>
              <a:t> Title </a:t>
            </a:r>
            <a:r>
              <a:rPr lang="en-US" b="1" dirty="0"/>
              <a:t>IX of the Education Amendments of 1972 provides that</a:t>
            </a:r>
            <a:r>
              <a:rPr lang="en-US" b="1" dirty="0" smtClean="0"/>
              <a:t>:</a:t>
            </a:r>
            <a:endParaRPr lang="en-US" dirty="0"/>
          </a:p>
        </p:txBody>
      </p:sp>
      <p:sp>
        <p:nvSpPr>
          <p:cNvPr id="4" name="Content Placeholder 3"/>
          <p:cNvSpPr>
            <a:spLocks noGrp="1"/>
          </p:cNvSpPr>
          <p:nvPr>
            <p:ph idx="1"/>
          </p:nvPr>
        </p:nvSpPr>
        <p:spPr>
          <a:xfrm>
            <a:off x="457200" y="2057400"/>
            <a:ext cx="8229600" cy="4068763"/>
          </a:xfrm>
        </p:spPr>
        <p:txBody>
          <a:bodyPr anchor="ctr" anchorCtr="0"/>
          <a:lstStyle/>
          <a:p>
            <a:pPr>
              <a:buNone/>
            </a:pPr>
            <a:r>
              <a:rPr lang="en-US" dirty="0" smtClean="0"/>
              <a:t>    No </a:t>
            </a:r>
            <a:r>
              <a:rPr lang="en-US" dirty="0"/>
              <a:t>person shall, on the basis of sex, be excluded from participation in, be denied the benefits of, or be subjected to discrimination under any educational program or activity receiving Federal financial assistance.  </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Incapacity</a:t>
            </a:r>
            <a:endParaRPr lang="en-US" dirty="0"/>
          </a:p>
        </p:txBody>
      </p:sp>
      <p:sp>
        <p:nvSpPr>
          <p:cNvPr id="3" name="Content Placeholder 2"/>
          <p:cNvSpPr>
            <a:spLocks noGrp="1"/>
          </p:cNvSpPr>
          <p:nvPr>
            <p:ph idx="1"/>
          </p:nvPr>
        </p:nvSpPr>
        <p:spPr/>
        <p:txBody>
          <a:bodyPr>
            <a:normAutofit lnSpcReduction="10000"/>
          </a:bodyPr>
          <a:lstStyle/>
          <a:p>
            <a:r>
              <a:rPr lang="en-US" dirty="0" smtClean="0"/>
              <a:t>Could the Complainant make rational, reasonable decisions? (alcohol, sleep, injury, mental/cognitive impairment)</a:t>
            </a:r>
          </a:p>
          <a:p>
            <a:r>
              <a:rPr lang="en-US" dirty="0" smtClean="0"/>
              <a:t>Could the Complainant appreciate the situation and address it consciously such that any consent was informed?</a:t>
            </a:r>
          </a:p>
          <a:p>
            <a:r>
              <a:rPr lang="en-US" dirty="0" smtClean="0"/>
              <a:t>Did the Respondent know, or should they have known of any incapacity? What would a reasonable person have known?</a:t>
            </a:r>
            <a:endParaRPr lang="en-US" dirty="0"/>
          </a:p>
        </p:txBody>
      </p:sp>
    </p:spTree>
    <p:extLst>
      <p:ext uri="{BB962C8B-B14F-4D97-AF65-F5344CB8AC3E}">
        <p14:creationId xmlns:p14="http://schemas.microsoft.com/office/powerpoint/2010/main" xmlns="" val="4674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clear words or actions by the Complainant gave the Respondent permission for the specific sexual activity that took place?</a:t>
            </a:r>
          </a:p>
          <a:p>
            <a:r>
              <a:rPr lang="en-US" dirty="0" smtClean="0"/>
              <a:t>Consent is </a:t>
            </a:r>
          </a:p>
          <a:p>
            <a:pPr lvl="1"/>
            <a:r>
              <a:rPr lang="en-US" dirty="0" smtClean="0"/>
              <a:t>Informed</a:t>
            </a:r>
          </a:p>
          <a:p>
            <a:pPr lvl="1"/>
            <a:r>
              <a:rPr lang="en-US" dirty="0" smtClean="0"/>
              <a:t>Voluntary </a:t>
            </a:r>
          </a:p>
          <a:p>
            <a:pPr lvl="1"/>
            <a:r>
              <a:rPr lang="en-US" dirty="0" smtClean="0"/>
              <a:t>Active (Silence is not Consent)</a:t>
            </a:r>
          </a:p>
          <a:p>
            <a:pPr lvl="1"/>
            <a:r>
              <a:rPr lang="en-US" dirty="0" smtClean="0"/>
              <a:t>Clear Words or Actions</a:t>
            </a:r>
          </a:p>
          <a:p>
            <a:pPr lvl="1"/>
            <a:r>
              <a:rPr lang="en-US" dirty="0" smtClean="0"/>
              <a:t>Specific to the mutually agreed upon activity (wallet example)</a:t>
            </a:r>
          </a:p>
          <a:p>
            <a:pPr lvl="1"/>
            <a:endParaRPr lang="en-US" dirty="0"/>
          </a:p>
        </p:txBody>
      </p:sp>
    </p:spTree>
    <p:extLst>
      <p:ext uri="{BB962C8B-B14F-4D97-AF65-F5344CB8AC3E}">
        <p14:creationId xmlns:p14="http://schemas.microsoft.com/office/powerpoint/2010/main" xmlns="" val="2606765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a:t>
            </a:r>
            <a:endParaRPr lang="en-US" dirty="0"/>
          </a:p>
        </p:txBody>
      </p:sp>
      <p:sp>
        <p:nvSpPr>
          <p:cNvPr id="3" name="Content Placeholder 2"/>
          <p:cNvSpPr>
            <a:spLocks noGrp="1"/>
          </p:cNvSpPr>
          <p:nvPr>
            <p:ph idx="1"/>
          </p:nvPr>
        </p:nvSpPr>
        <p:spPr/>
        <p:txBody>
          <a:bodyPr/>
          <a:lstStyle/>
          <a:p>
            <a:r>
              <a:rPr lang="en-US" dirty="0" smtClean="0"/>
              <a:t>No means No. But Nothing also means No.</a:t>
            </a:r>
          </a:p>
          <a:p>
            <a:r>
              <a:rPr lang="en-US" dirty="0" smtClean="0"/>
              <a:t>Silence and passivity do not equal permission.</a:t>
            </a:r>
          </a:p>
          <a:p>
            <a:r>
              <a:rPr lang="en-US" dirty="0" smtClean="0"/>
              <a:t>Consent can be WITHDRAWN at ANY time, as long as that withdrawal is communicated clearly by the person withdrawing consent.</a:t>
            </a:r>
            <a:endParaRPr lang="en-US" dirty="0"/>
          </a:p>
        </p:txBody>
      </p:sp>
    </p:spTree>
    <p:extLst>
      <p:ext uri="{BB962C8B-B14F-4D97-AF65-F5344CB8AC3E}">
        <p14:creationId xmlns:p14="http://schemas.microsoft.com/office/powerpoint/2010/main" xmlns="" val="1997031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Definitions, Process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 OAAEO investigation report is organized around what questions must be addressed to establish whether there is a violation under Title IX and makes a finding.</a:t>
            </a:r>
          </a:p>
          <a:p>
            <a:pPr lvl="1"/>
            <a:r>
              <a:rPr lang="en-US" dirty="0" smtClean="0"/>
              <a:t>The Student Conduct Director will advised the panel on what questions must be addressed to establish whether a student conduct code provision has been violated.</a:t>
            </a:r>
          </a:p>
          <a:p>
            <a:pPr lvl="1"/>
            <a:r>
              <a:rPr lang="en-US" dirty="0" smtClean="0"/>
              <a:t>Critically consider whether any questions beyond those identified by OAAEO and SCCS are relevant.</a:t>
            </a:r>
            <a:endParaRPr lang="en-US" dirty="0"/>
          </a:p>
        </p:txBody>
      </p:sp>
    </p:spTree>
    <p:extLst>
      <p:ext uri="{BB962C8B-B14F-4D97-AF65-F5344CB8AC3E}">
        <p14:creationId xmlns:p14="http://schemas.microsoft.com/office/powerpoint/2010/main" xmlns="" val="1469989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Information</a:t>
            </a:r>
            <a:endParaRPr lang="en-US" dirty="0"/>
          </a:p>
        </p:txBody>
      </p:sp>
      <p:sp>
        <p:nvSpPr>
          <p:cNvPr id="3" name="Content Placeholder 2"/>
          <p:cNvSpPr>
            <a:spLocks noGrp="1"/>
          </p:cNvSpPr>
          <p:nvPr>
            <p:ph idx="1"/>
          </p:nvPr>
        </p:nvSpPr>
        <p:spPr/>
        <p:txBody>
          <a:bodyPr/>
          <a:lstStyle/>
          <a:p>
            <a:r>
              <a:rPr lang="en-US" dirty="0" smtClean="0"/>
              <a:t>Any new information or allegations that comes up during a hearing must be redirected to the investigation process.</a:t>
            </a:r>
          </a:p>
          <a:p>
            <a:endParaRPr lang="en-US" dirty="0"/>
          </a:p>
          <a:p>
            <a:r>
              <a:rPr lang="en-US" dirty="0" smtClean="0"/>
              <a:t>The role of the Panel is to be Fair and Impartial in its analysis. </a:t>
            </a:r>
          </a:p>
          <a:p>
            <a:pPr lvl="1"/>
            <a:r>
              <a:rPr lang="en-US" dirty="0" smtClean="0"/>
              <a:t>Set aside assumptions and focus on the EVIDENCE.</a:t>
            </a:r>
            <a:endParaRPr lang="en-US" dirty="0"/>
          </a:p>
        </p:txBody>
      </p:sp>
    </p:spTree>
    <p:extLst>
      <p:ext uri="{BB962C8B-B14F-4D97-AF65-F5344CB8AC3E}">
        <p14:creationId xmlns:p14="http://schemas.microsoft.com/office/powerpoint/2010/main" xmlns="" val="401660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a:t>
            </a:r>
            <a:endParaRPr lang="en-US" dirty="0"/>
          </a:p>
        </p:txBody>
      </p:sp>
      <p:sp>
        <p:nvSpPr>
          <p:cNvPr id="3" name="Content Placeholder 2"/>
          <p:cNvSpPr>
            <a:spLocks noGrp="1"/>
          </p:cNvSpPr>
          <p:nvPr>
            <p:ph idx="1"/>
          </p:nvPr>
        </p:nvSpPr>
        <p:spPr/>
        <p:txBody>
          <a:bodyPr/>
          <a:lstStyle/>
          <a:p>
            <a:r>
              <a:rPr lang="en-US" dirty="0" smtClean="0"/>
              <a:t>Questions about how the University responds to allegations of sexual misconduct are set forth below in general. </a:t>
            </a:r>
            <a:endParaRPr lang="en-US" dirty="0"/>
          </a:p>
        </p:txBody>
      </p:sp>
    </p:spTree>
    <p:extLst>
      <p:ext uri="{BB962C8B-B14F-4D97-AF65-F5344CB8AC3E}">
        <p14:creationId xmlns:p14="http://schemas.microsoft.com/office/powerpoint/2010/main" xmlns="" val="53519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style>
          <a:lnRef idx="1">
            <a:schemeClr val="accent3"/>
          </a:lnRef>
          <a:fillRef idx="2">
            <a:schemeClr val="accent3"/>
          </a:fillRef>
          <a:effectRef idx="1">
            <a:schemeClr val="accent3"/>
          </a:effectRef>
          <a:fontRef idx="minor">
            <a:schemeClr val="dk1"/>
          </a:fontRef>
        </p:style>
        <p:txBody>
          <a:bodyPr>
            <a:noAutofit/>
          </a:bodyPr>
          <a:lstStyle/>
          <a:p>
            <a:r>
              <a:rPr lang="en-US" sz="3600" dirty="0" smtClean="0"/>
              <a:t>UO Protocol for Responding to Reported Issues of Sexual Harassment</a:t>
            </a:r>
            <a:endParaRPr lang="en-US" sz="3600" dirty="0"/>
          </a:p>
        </p:txBody>
      </p:sp>
      <p:sp>
        <p:nvSpPr>
          <p:cNvPr id="3" name="Content Placeholder 2"/>
          <p:cNvSpPr>
            <a:spLocks noGrp="1"/>
          </p:cNvSpPr>
          <p:nvPr>
            <p:ph idx="1"/>
          </p:nvPr>
        </p:nvSpPr>
        <p:spPr/>
        <p:txBody>
          <a:bodyPr>
            <a:normAutofit fontScale="92500" lnSpcReduction="10000"/>
          </a:bodyPr>
          <a:lstStyle/>
          <a:p>
            <a:pPr marL="0">
              <a:buNone/>
            </a:pPr>
            <a:r>
              <a:rPr lang="en-US" dirty="0" smtClean="0"/>
              <a:t>Consistent with our obligations under Title IX, the UO protocol for responding to reported issues of sexual harassment involves:</a:t>
            </a:r>
          </a:p>
          <a:p>
            <a:pPr marL="400050" lvl="1">
              <a:buFont typeface="Arial" pitchFamily="34" charset="0"/>
              <a:buChar char="•"/>
            </a:pPr>
            <a:r>
              <a:rPr lang="en-US" dirty="0"/>
              <a:t>R</a:t>
            </a:r>
            <a:r>
              <a:rPr lang="en-US" dirty="0" smtClean="0"/>
              <a:t>esources and services are made available to those who have experienced any form of sexual harassment;</a:t>
            </a:r>
          </a:p>
          <a:p>
            <a:pPr marL="400050" lvl="1">
              <a:buFont typeface="Arial" pitchFamily="34" charset="0"/>
              <a:buChar char="•"/>
            </a:pPr>
            <a:r>
              <a:rPr lang="en-US" dirty="0" smtClean="0"/>
              <a:t>Steps are taken to stop inappropriate behavior;</a:t>
            </a:r>
          </a:p>
          <a:p>
            <a:pPr marL="400050" lvl="1">
              <a:buFont typeface="Arial" pitchFamily="34" charset="0"/>
              <a:buChar char="•"/>
            </a:pPr>
            <a:r>
              <a:rPr lang="en-US" dirty="0" smtClean="0"/>
              <a:t>The matter is investigated to the extent possible based on available information; and</a:t>
            </a:r>
          </a:p>
          <a:p>
            <a:pPr marL="400050" lvl="1">
              <a:buFont typeface="Arial" pitchFamily="34" charset="0"/>
              <a:buChar char="•"/>
            </a:pPr>
            <a:r>
              <a:rPr lang="en-US" dirty="0" smtClean="0"/>
              <a:t>Steps are taken to prevent a recurrence of inappropriate behavior.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t>How does protocol work for students?</a:t>
            </a:r>
            <a:endParaRPr lang="en-US" sz="3600"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smtClean="0"/>
              <a:t>When a report of possible sexual harassment of a student is received, the student is contacted by the Office of the Dean of Students about services, resources and options.</a:t>
            </a:r>
          </a:p>
          <a:p>
            <a:pPr lvl="1">
              <a:buFont typeface="Courier New" pitchFamily="49" charset="0"/>
              <a:buChar char="o"/>
            </a:pPr>
            <a:r>
              <a:rPr lang="en-US" sz="2600" b="1" dirty="0" smtClean="0"/>
              <a:t>Renae DeSautel</a:t>
            </a:r>
            <a:r>
              <a:rPr lang="en-US" sz="2600" dirty="0" smtClean="0"/>
              <a:t>, </a:t>
            </a:r>
            <a:r>
              <a:rPr lang="en-US" sz="2600" i="1" dirty="0" smtClean="0"/>
              <a:t>Sexual Violence Response Coordinator</a:t>
            </a:r>
          </a:p>
          <a:p>
            <a:pPr lvl="1">
              <a:buFont typeface="Courier New" pitchFamily="49" charset="0"/>
              <a:buChar char="o"/>
            </a:pPr>
            <a:r>
              <a:rPr lang="en-US" sz="2600" b="1" dirty="0" smtClean="0"/>
              <a:t>Sheryl Eyster</a:t>
            </a:r>
            <a:r>
              <a:rPr lang="en-US" sz="2600" dirty="0" smtClean="0"/>
              <a:t>, </a:t>
            </a:r>
            <a:r>
              <a:rPr lang="en-US" sz="2600" i="1" dirty="0" smtClean="0"/>
              <a:t>Associate Dean of Students</a:t>
            </a:r>
          </a:p>
          <a:p>
            <a:pPr lvl="1">
              <a:buNone/>
            </a:pPr>
            <a:endParaRPr lang="en-US" sz="1500" dirty="0" smtClean="0"/>
          </a:p>
          <a:p>
            <a:r>
              <a:rPr lang="en-US" dirty="0" smtClean="0"/>
              <a:t>Student has the right to choose whether or not to engage services and resources and whether to provide more information.  </a:t>
            </a:r>
            <a:r>
              <a:rPr lang="en-US" b="1" dirty="0" smtClean="0"/>
              <a:t>Services are not conditional on student’s providing information.</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t>How does protocol work for students?</a:t>
            </a:r>
            <a:endParaRPr lang="en-US" sz="3600"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marL="0">
              <a:buNone/>
            </a:pPr>
            <a:r>
              <a:rPr lang="en-US" dirty="0" smtClean="0"/>
              <a:t>After contact by the Office of the Dean of Students, a student is contacted by the Office of Affirmative Action and Equal Opportunity.</a:t>
            </a:r>
          </a:p>
          <a:p>
            <a:pPr marL="0">
              <a:buNone/>
            </a:pPr>
            <a:endParaRPr lang="en-US" sz="1500" dirty="0" smtClean="0"/>
          </a:p>
          <a:p>
            <a:r>
              <a:rPr lang="en-US" dirty="0" smtClean="0"/>
              <a:t>The student is informed of the university’s interest in holding accountable those who engage in sexual harassment.</a:t>
            </a:r>
          </a:p>
          <a:p>
            <a:pPr>
              <a:buNone/>
            </a:pPr>
            <a:endParaRPr lang="en-US" sz="1000" dirty="0" smtClean="0"/>
          </a:p>
          <a:p>
            <a:r>
              <a:rPr lang="en-US" dirty="0" smtClean="0"/>
              <a:t>The student is invited to meet with the OAAEO to learn about the administrative processes for addressing sexual harassment.</a:t>
            </a:r>
          </a:p>
          <a:p>
            <a:pPr lvl="1">
              <a:buFont typeface="Courier New" pitchFamily="49" charset="0"/>
              <a:buChar char="o"/>
            </a:pPr>
            <a:r>
              <a:rPr lang="en-US" b="1" dirty="0" smtClean="0"/>
              <a:t>Darci Heroy</a:t>
            </a:r>
            <a:r>
              <a:rPr lang="en-US" dirty="0" smtClean="0"/>
              <a:t>, </a:t>
            </a:r>
            <a:r>
              <a:rPr lang="en-US" i="1" dirty="0" smtClean="0"/>
              <a:t>Equal Opportunity Specialist</a:t>
            </a:r>
          </a:p>
          <a:p>
            <a:pPr lvl="1">
              <a:buNone/>
            </a:pPr>
            <a:endParaRPr lang="en-US" sz="1000" dirty="0" smtClean="0"/>
          </a:p>
          <a:p>
            <a:r>
              <a:rPr lang="en-US" dirty="0" smtClean="0"/>
              <a:t>The student is informed that s/he has the right to choose whether to provide information and engage in the appropriate administrative process.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t>How does protocol work for students?</a:t>
            </a:r>
            <a:endParaRPr lang="en-US" sz="3600"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marL="0">
              <a:buNone/>
            </a:pPr>
            <a:r>
              <a:rPr lang="en-US" sz="3500" dirty="0" smtClean="0"/>
              <a:t>If a student chooses to share information and participate in administrative process, s/he is asked to share what happened.</a:t>
            </a:r>
          </a:p>
          <a:p>
            <a:pPr marL="0">
              <a:buNone/>
            </a:pPr>
            <a:endParaRPr lang="en-US" sz="1400" dirty="0" smtClean="0"/>
          </a:p>
          <a:p>
            <a:r>
              <a:rPr lang="en-US" dirty="0" smtClean="0"/>
              <a:t>OAAEO conducts preliminary investigation to assess whether there is evidence of a possible violation of  the student conduct code (student behavior) or university policy (employee behavior).</a:t>
            </a:r>
          </a:p>
          <a:p>
            <a:pPr>
              <a:buNone/>
            </a:pPr>
            <a:endParaRPr lang="en-US" sz="1000" dirty="0" smtClean="0"/>
          </a:p>
          <a:p>
            <a:r>
              <a:rPr lang="en-US" dirty="0" smtClean="0"/>
              <a:t>Matter is referred to Student Conduct and Community Standards (SCCS) for student behavior or the Affirmative Action Administrative Council (AAAC) for employee behavior for determination as to whether the evidence establishes a violation of policy.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04800" y="366623"/>
            <a:ext cx="8382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Under Title IX:</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2800" dirty="0">
                <a:latin typeface="Calibri" pitchFamily="34" charset="0"/>
                <a:ea typeface="Calibri" pitchFamily="34" charset="0"/>
                <a:cs typeface="Times New Roman" pitchFamily="18" charset="0"/>
              </a:rPr>
              <a:t> </a:t>
            </a:r>
            <a:r>
              <a:rPr lang="en-US" sz="2800" dirty="0" smtClean="0">
                <a:latin typeface="Calibri" pitchFamily="34" charset="0"/>
                <a:ea typeface="Calibri" pitchFamily="34" charset="0"/>
                <a:cs typeface="Times New Roman" pitchFamily="18" charset="0"/>
              </a:rPr>
              <a:t> I</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 a school knows</a:t>
            </a:r>
            <a:r>
              <a:rPr kumimoji="0" lang="en-US" sz="28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or even if it should know – </a:t>
            </a:r>
          </a:p>
          <a:p>
            <a:pPr marL="27432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possible sexual harassment, including assault,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fontAlgn="base">
              <a:spcBef>
                <a:spcPct val="0"/>
              </a:spcBef>
              <a:spcAft>
                <a:spcPct val="0"/>
              </a:spcAft>
              <a:buFont typeface="Arial" pitchFamily="34" charset="0"/>
              <a:buChar char="•"/>
            </a:pPr>
            <a:r>
              <a:rPr lang="en-US" sz="2800" dirty="0" smtClean="0">
                <a:latin typeface="Calibri" pitchFamily="34" charset="0"/>
                <a:ea typeface="Calibri" pitchFamily="34" charset="0"/>
                <a:cs typeface="Times New Roman" pitchFamily="18" charset="0"/>
              </a:rPr>
              <a:t> I</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 must take</a:t>
            </a:r>
            <a:r>
              <a:rPr kumimoji="0" lang="en-US" sz="28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immediate and appropriate steps to</a:t>
            </a:r>
          </a:p>
          <a:p>
            <a:pPr lvl="1" fontAlgn="base">
              <a:spcBef>
                <a:spcPct val="0"/>
              </a:spcBef>
              <a:spcAft>
                <a:spcPct val="0"/>
              </a:spcAft>
              <a:buFont typeface="Wingdings" pitchFamily="2" charset="2"/>
              <a:buChar char="Ø"/>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investigate or otherwise determine what occurred;</a:t>
            </a:r>
          </a:p>
          <a:p>
            <a:pPr lvl="1" fontAlgn="base">
              <a:spcBef>
                <a:spcPct val="0"/>
              </a:spcBef>
              <a:spcAft>
                <a:spcPct val="0"/>
              </a:spcAft>
              <a:buFont typeface="Wingdings" pitchFamily="2" charset="2"/>
              <a:buChar char="Ø"/>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take prompt and effective steps reasonably    calculated to end any harassment;</a:t>
            </a:r>
          </a:p>
          <a:p>
            <a:pPr lvl="1" fontAlgn="base">
              <a:spcBef>
                <a:spcPct val="0"/>
              </a:spcBef>
              <a:spcAft>
                <a:spcPct val="0"/>
              </a:spcAft>
              <a:buFont typeface="Wingdings" pitchFamily="2" charset="2"/>
              <a:buChar char="Ø"/>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eliminate a hostile environment if one has been    created; and</a:t>
            </a:r>
          </a:p>
          <a:p>
            <a:pPr lvl="1" fontAlgn="base">
              <a:spcBef>
                <a:spcPct val="0"/>
              </a:spcBef>
              <a:spcAft>
                <a:spcPct val="0"/>
              </a:spcAft>
              <a:buFont typeface="Wingdings" pitchFamily="2" charset="2"/>
              <a:buChar char="Ø"/>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prevent harassment from occurring again.</a:t>
            </a:r>
          </a:p>
          <a:p>
            <a:pPr lvl="1" fontAlgn="base">
              <a:spcBef>
                <a:spcPct val="0"/>
              </a:spcBef>
              <a:spcAft>
                <a:spcPct val="0"/>
              </a:spcAft>
              <a:buFont typeface="Arial" pitchFamily="34" charset="0"/>
              <a:buChar char="•"/>
            </a:pPr>
            <a:endParaRPr lang="en-US" sz="2800" dirty="0">
              <a:latin typeface="Calibri" pitchFamily="34" charset="0"/>
              <a:cs typeface="Times New Roman" pitchFamily="18" charset="0"/>
            </a:endParaRPr>
          </a:p>
          <a:p>
            <a:pPr lvl="1" fontAlgn="base">
              <a:spcBef>
                <a:spcPct val="0"/>
              </a:spcBef>
              <a:spcAft>
                <a:spcPct val="0"/>
              </a:spcAft>
              <a:buFont typeface="Arial" pitchFamily="34" charset="0"/>
              <a:buChar char="•"/>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t>How does protocol work for students?</a:t>
            </a:r>
            <a:endParaRPr lang="en-US" sz="3600" dirty="0"/>
          </a:p>
        </p:txBody>
      </p:sp>
      <p:sp>
        <p:nvSpPr>
          <p:cNvPr id="3" name="Content Placeholder 2"/>
          <p:cNvSpPr>
            <a:spLocks noGrp="1"/>
          </p:cNvSpPr>
          <p:nvPr>
            <p:ph idx="1"/>
          </p:nvPr>
        </p:nvSpPr>
        <p:spPr>
          <a:xfrm>
            <a:off x="457200" y="1219200"/>
            <a:ext cx="8229600" cy="4906963"/>
          </a:xfrm>
        </p:spPr>
        <p:txBody>
          <a:bodyPr/>
          <a:lstStyle/>
          <a:p>
            <a:pPr marL="0">
              <a:buNone/>
            </a:pPr>
            <a:r>
              <a:rPr lang="en-US" dirty="0" smtClean="0"/>
              <a:t>If SCCS (for students) or AAAC (for employees) determines that a student or employee engaged in behavior that violates university policy, SCCS or AAAC:</a:t>
            </a:r>
          </a:p>
          <a:p>
            <a:pPr>
              <a:buNone/>
            </a:pPr>
            <a:endParaRPr lang="en-US" sz="1600" dirty="0" smtClean="0"/>
          </a:p>
          <a:p>
            <a:pPr lvl="1">
              <a:buFont typeface="Arial" pitchFamily="34" charset="0"/>
              <a:buChar char="•"/>
            </a:pPr>
            <a:r>
              <a:rPr lang="en-US" sz="3200" dirty="0" smtClean="0"/>
              <a:t>determine appropriate sanctions intended to prevent any future recurrence of the inappropriate behavior.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t>How does protocol work for employees?</a:t>
            </a:r>
            <a:endParaRPr lang="en-US" sz="3600"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a:buNone/>
            </a:pPr>
            <a:r>
              <a:rPr lang="en-US" dirty="0" smtClean="0"/>
              <a:t>When OAAEO receives a report that a UO employee is experiencing sexual harassment, the OAAEO contacts the employee.</a:t>
            </a:r>
          </a:p>
          <a:p>
            <a:pPr marL="0">
              <a:buNone/>
            </a:pPr>
            <a:endParaRPr lang="en-US" sz="1400" dirty="0" smtClean="0"/>
          </a:p>
          <a:p>
            <a:r>
              <a:rPr lang="en-US" dirty="0" smtClean="0"/>
              <a:t>The employee is invited to meet with OAAEO to learn about UO policy and grievance processes for addressing issues of sexual harassment.</a:t>
            </a:r>
          </a:p>
          <a:p>
            <a:r>
              <a:rPr lang="en-US" dirty="0" smtClean="0"/>
              <a:t>The employee has the right to choose whether to share more information.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t>Formal Grievance Processes for UO Employees</a:t>
            </a:r>
            <a:endParaRPr lang="en-US" sz="3200" dirty="0"/>
          </a:p>
        </p:txBody>
      </p:sp>
      <p:sp>
        <p:nvSpPr>
          <p:cNvPr id="3" name="Content Placeholder 2"/>
          <p:cNvSpPr>
            <a:spLocks noGrp="1"/>
          </p:cNvSpPr>
          <p:nvPr>
            <p:ph idx="1"/>
          </p:nvPr>
        </p:nvSpPr>
        <p:spPr>
          <a:xfrm>
            <a:off x="457200" y="1143000"/>
            <a:ext cx="8229600" cy="4983163"/>
          </a:xfrm>
        </p:spPr>
        <p:txBody>
          <a:bodyPr>
            <a:normAutofit fontScale="92500"/>
          </a:bodyPr>
          <a:lstStyle/>
          <a:p>
            <a:pPr>
              <a:buNone/>
            </a:pPr>
            <a:r>
              <a:rPr lang="en-US" b="1" dirty="0" smtClean="0"/>
              <a:t>Represented Employees</a:t>
            </a:r>
            <a:r>
              <a:rPr lang="en-US" dirty="0" smtClean="0"/>
              <a:t> with concerns regarding behavior by UO employees</a:t>
            </a:r>
            <a:r>
              <a:rPr lang="en-US" b="1" dirty="0" smtClean="0"/>
              <a:t>:</a:t>
            </a:r>
            <a:r>
              <a:rPr lang="en-US" dirty="0" smtClean="0"/>
              <a:t> formal process is through the collective bargaining agreement grievance process.</a:t>
            </a:r>
          </a:p>
          <a:p>
            <a:pPr>
              <a:buNone/>
            </a:pPr>
            <a:r>
              <a:rPr lang="en-US" b="1" dirty="0" smtClean="0"/>
              <a:t>Unrepresented Employees</a:t>
            </a:r>
            <a:r>
              <a:rPr lang="en-US" dirty="0" smtClean="0"/>
              <a:t> with concerns regarding behavior by UO employees:  formal process is through the Faculty Grievance Process.</a:t>
            </a:r>
          </a:p>
          <a:p>
            <a:pPr>
              <a:buNone/>
            </a:pPr>
            <a:r>
              <a:rPr lang="en-US" b="1" dirty="0" smtClean="0"/>
              <a:t>All Employees </a:t>
            </a:r>
            <a:r>
              <a:rPr lang="en-US" dirty="0" smtClean="0"/>
              <a:t>with concerns regarding behavior by UO students:  formal process is through Student Conduct and Community Standards.</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b="1" dirty="0" smtClean="0"/>
              <a:t>Prohibited Discrimination and Sexual Harassment</a:t>
            </a:r>
            <a:br>
              <a:rPr lang="en-US" sz="3200" b="1" dirty="0" smtClean="0"/>
            </a:br>
            <a:r>
              <a:rPr lang="en-US" sz="3200" b="1" dirty="0" smtClean="0"/>
              <a:t>Contacts</a:t>
            </a:r>
            <a:endParaRPr lang="en-US" sz="3200" b="1" dirty="0"/>
          </a:p>
        </p:txBody>
      </p:sp>
      <p:sp>
        <p:nvSpPr>
          <p:cNvPr id="3" name="Content Placeholder 2"/>
          <p:cNvSpPr>
            <a:spLocks noGrp="1"/>
          </p:cNvSpPr>
          <p:nvPr>
            <p:ph idx="1"/>
          </p:nvPr>
        </p:nvSpPr>
        <p:spPr>
          <a:xfrm>
            <a:off x="457200" y="1371600"/>
            <a:ext cx="8229600" cy="4754563"/>
          </a:xfrm>
        </p:spPr>
        <p:txBody>
          <a:bodyPr/>
          <a:lstStyle/>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457200" y="1600201"/>
          <a:ext cx="8305800" cy="4495799"/>
        </p:xfrm>
        <a:graphic>
          <a:graphicData uri="http://schemas.openxmlformats.org/drawingml/2006/table">
            <a:tbl>
              <a:tblPr firstRow="1" bandRow="1">
                <a:tableStyleId>{5C22544A-7EE6-4342-B048-85BDC9FD1C3A}</a:tableStyleId>
              </a:tblPr>
              <a:tblGrid>
                <a:gridCol w="4152900"/>
                <a:gridCol w="4152900"/>
              </a:tblGrid>
              <a:tr h="382621">
                <a:tc>
                  <a:txBody>
                    <a:bodyPr/>
                    <a:lstStyle/>
                    <a:p>
                      <a:r>
                        <a:rPr lang="en-US" dirty="0" smtClean="0"/>
                        <a:t>ISSUE</a:t>
                      </a:r>
                      <a:r>
                        <a:rPr lang="en-US" baseline="0" dirty="0" smtClean="0"/>
                        <a:t> </a:t>
                      </a:r>
                      <a:endParaRPr lang="en-US" dirty="0"/>
                    </a:p>
                  </a:txBody>
                  <a:tcPr/>
                </a:tc>
                <a:tc>
                  <a:txBody>
                    <a:bodyPr/>
                    <a:lstStyle/>
                    <a:p>
                      <a:r>
                        <a:rPr lang="en-US" dirty="0" smtClean="0"/>
                        <a:t>Appropriate Contact</a:t>
                      </a:r>
                      <a:endParaRPr lang="en-US" dirty="0"/>
                    </a:p>
                  </a:txBody>
                  <a:tcPr/>
                </a:tc>
              </a:tr>
              <a:tr h="1243519">
                <a:tc>
                  <a:txBody>
                    <a:bodyPr/>
                    <a:lstStyle/>
                    <a:p>
                      <a:r>
                        <a:rPr lang="en-US" dirty="0" smtClean="0"/>
                        <a:t>Title IX Coordinator</a:t>
                      </a:r>
                      <a:endParaRPr lang="en-US" dirty="0"/>
                    </a:p>
                  </a:txBody>
                  <a:tcPr/>
                </a:tc>
                <a:tc>
                  <a:txBody>
                    <a:bodyPr/>
                    <a:lstStyle/>
                    <a:p>
                      <a:r>
                        <a:rPr lang="en-US" dirty="0" smtClean="0"/>
                        <a:t>Penelope Daugherty</a:t>
                      </a:r>
                    </a:p>
                    <a:p>
                      <a:r>
                        <a:rPr lang="en-US" dirty="0" smtClean="0"/>
                        <a:t>OAAEO</a:t>
                      </a:r>
                    </a:p>
                    <a:p>
                      <a:r>
                        <a:rPr lang="en-US" dirty="0" smtClean="0"/>
                        <a:t>541-346-3123</a:t>
                      </a:r>
                    </a:p>
                    <a:p>
                      <a:r>
                        <a:rPr lang="en-US" dirty="0" smtClean="0"/>
                        <a:t>penny@uoregon.edu</a:t>
                      </a:r>
                      <a:endParaRPr lang="en-US" dirty="0"/>
                    </a:p>
                  </a:txBody>
                  <a:tcPr/>
                </a:tc>
              </a:tr>
              <a:tr h="956553">
                <a:tc>
                  <a:txBody>
                    <a:bodyPr/>
                    <a:lstStyle/>
                    <a:p>
                      <a:r>
                        <a:rPr lang="en-US" dirty="0" smtClean="0"/>
                        <a:t>Prohibited discrimination and sexual harassment</a:t>
                      </a:r>
                      <a:endParaRPr lang="en-US" dirty="0"/>
                    </a:p>
                  </a:txBody>
                  <a:tcPr/>
                </a:tc>
                <a:tc>
                  <a:txBody>
                    <a:bodyPr/>
                    <a:lstStyle/>
                    <a:p>
                      <a:r>
                        <a:rPr lang="en-US" dirty="0" smtClean="0"/>
                        <a:t>OAAEO</a:t>
                      </a:r>
                    </a:p>
                    <a:p>
                      <a:r>
                        <a:rPr lang="en-US" dirty="0" smtClean="0"/>
                        <a:t>541-346-3123</a:t>
                      </a:r>
                      <a:endParaRPr lang="en-US" dirty="0"/>
                    </a:p>
                  </a:txBody>
                  <a:tcPr/>
                </a:tc>
              </a:tr>
              <a:tr h="956553">
                <a:tc>
                  <a:txBody>
                    <a:bodyPr/>
                    <a:lstStyle/>
                    <a:p>
                      <a:r>
                        <a:rPr lang="en-US" dirty="0" smtClean="0"/>
                        <a:t>Required employee reporting</a:t>
                      </a:r>
                      <a:endParaRPr lang="en-US" dirty="0"/>
                    </a:p>
                  </a:txBody>
                  <a:tcPr/>
                </a:tc>
                <a:tc>
                  <a:txBody>
                    <a:bodyPr/>
                    <a:lstStyle/>
                    <a:p>
                      <a:r>
                        <a:rPr lang="en-US" dirty="0" smtClean="0"/>
                        <a:t>OAAEO</a:t>
                      </a:r>
                    </a:p>
                    <a:p>
                      <a:r>
                        <a:rPr lang="en-US" dirty="0" smtClean="0"/>
                        <a:t>541-346-3123</a:t>
                      </a:r>
                    </a:p>
                  </a:txBody>
                  <a:tcPr/>
                </a:tc>
              </a:tr>
              <a:tr h="956553">
                <a:tc>
                  <a:txBody>
                    <a:bodyPr/>
                    <a:lstStyle/>
                    <a:p>
                      <a:r>
                        <a:rPr lang="en-US" dirty="0" smtClean="0"/>
                        <a:t>UO protocol</a:t>
                      </a:r>
                      <a:r>
                        <a:rPr lang="en-US" baseline="0" dirty="0" smtClean="0"/>
                        <a:t> for responding to issues of sexual harassment and sexual violence</a:t>
                      </a:r>
                      <a:endParaRPr lang="en-US" dirty="0"/>
                    </a:p>
                  </a:txBody>
                  <a:tcPr/>
                </a:tc>
                <a:tc>
                  <a:txBody>
                    <a:bodyPr/>
                    <a:lstStyle/>
                    <a:p>
                      <a:r>
                        <a:rPr lang="en-US" dirty="0" smtClean="0"/>
                        <a:t>OAAEO</a:t>
                      </a:r>
                    </a:p>
                    <a:p>
                      <a:r>
                        <a:rPr lang="en-US" dirty="0" smtClean="0"/>
                        <a:t>541-346-3123</a:t>
                      </a:r>
                      <a:endParaRPr 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style>
          <a:lnRef idx="1">
            <a:schemeClr val="accent3"/>
          </a:lnRef>
          <a:fillRef idx="2">
            <a:schemeClr val="accent3"/>
          </a:fillRef>
          <a:effectRef idx="1">
            <a:schemeClr val="accent3"/>
          </a:effectRef>
          <a:fontRef idx="minor">
            <a:schemeClr val="dk1"/>
          </a:fontRef>
        </p:style>
        <p:txBody>
          <a:bodyPr>
            <a:noAutofit/>
          </a:bodyPr>
          <a:lstStyle/>
          <a:p>
            <a:r>
              <a:rPr lang="en-US" sz="2800" b="1" dirty="0" smtClean="0"/>
              <a:t>Prohibited Discrimination and Sexual Harassment</a:t>
            </a:r>
            <a:br>
              <a:rPr lang="en-US" sz="2800" b="1" dirty="0" smtClean="0"/>
            </a:br>
            <a:r>
              <a:rPr lang="en-US" sz="2800" b="1" dirty="0" smtClean="0"/>
              <a:t>Contacts</a:t>
            </a:r>
            <a:endParaRPr lang="en-US" sz="2800" b="1" dirty="0"/>
          </a:p>
        </p:txBody>
      </p:sp>
      <p:sp>
        <p:nvSpPr>
          <p:cNvPr id="3" name="Content Placeholder 2"/>
          <p:cNvSpPr>
            <a:spLocks noGrp="1"/>
          </p:cNvSpPr>
          <p:nvPr>
            <p:ph idx="1"/>
          </p:nvPr>
        </p:nvSpPr>
        <p:spPr>
          <a:xfrm>
            <a:off x="457200" y="1371600"/>
            <a:ext cx="8229600" cy="4754563"/>
          </a:xfrm>
        </p:spPr>
        <p:txBody>
          <a:bodyPr/>
          <a:lstStyle/>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228600" y="1143000"/>
          <a:ext cx="8686800" cy="5410199"/>
        </p:xfrm>
        <a:graphic>
          <a:graphicData uri="http://schemas.openxmlformats.org/drawingml/2006/table">
            <a:tbl>
              <a:tblPr firstRow="1" bandRow="1">
                <a:tableStyleId>{5C22544A-7EE6-4342-B048-85BDC9FD1C3A}</a:tableStyleId>
              </a:tblPr>
              <a:tblGrid>
                <a:gridCol w="3130379"/>
                <a:gridCol w="5556421"/>
              </a:tblGrid>
              <a:tr h="416695">
                <a:tc>
                  <a:txBody>
                    <a:bodyPr/>
                    <a:lstStyle/>
                    <a:p>
                      <a:r>
                        <a:rPr lang="en-US" dirty="0" smtClean="0"/>
                        <a:t>ISSUE</a:t>
                      </a:r>
                      <a:endParaRPr lang="en-US" dirty="0"/>
                    </a:p>
                  </a:txBody>
                  <a:tcPr/>
                </a:tc>
                <a:tc>
                  <a:txBody>
                    <a:bodyPr/>
                    <a:lstStyle/>
                    <a:p>
                      <a:r>
                        <a:rPr lang="en-US" dirty="0" smtClean="0"/>
                        <a:t>Appropriate Contact</a:t>
                      </a:r>
                      <a:endParaRPr lang="en-US" dirty="0"/>
                    </a:p>
                  </a:txBody>
                  <a:tcPr/>
                </a:tc>
              </a:tr>
              <a:tr h="1909558">
                <a:tc>
                  <a:txBody>
                    <a:bodyPr/>
                    <a:lstStyle/>
                    <a:p>
                      <a:r>
                        <a:rPr lang="en-US" dirty="0" smtClean="0"/>
                        <a:t>Student Conduct Code</a:t>
                      </a:r>
                      <a:endParaRPr lang="en-US" dirty="0"/>
                    </a:p>
                  </a:txBody>
                  <a:tcPr/>
                </a:tc>
                <a:tc>
                  <a:txBody>
                    <a:bodyPr/>
                    <a:lstStyle/>
                    <a:p>
                      <a:r>
                        <a:rPr lang="en-US" sz="1600" dirty="0" smtClean="0"/>
                        <a:t>Paul Shang, Assistant Vice</a:t>
                      </a:r>
                      <a:r>
                        <a:rPr lang="en-US" sz="1600" baseline="0" dirty="0" smtClean="0"/>
                        <a:t> President and Dean of Students</a:t>
                      </a:r>
                    </a:p>
                    <a:p>
                      <a:r>
                        <a:rPr lang="en-US" sz="1600" baseline="0" dirty="0" smtClean="0"/>
                        <a:t>541-346-8206</a:t>
                      </a:r>
                    </a:p>
                    <a:p>
                      <a:r>
                        <a:rPr lang="en-US" sz="1600" baseline="0" dirty="0" smtClean="0">
                          <a:hlinkClick r:id="rId3"/>
                        </a:rPr>
                        <a:t>pshang@uoregon.edu</a:t>
                      </a:r>
                      <a:endParaRPr lang="en-US" sz="1600" baseline="0" dirty="0" smtClean="0"/>
                    </a:p>
                    <a:p>
                      <a:endParaRPr lang="en-US" sz="1600" baseline="0" dirty="0" smtClean="0"/>
                    </a:p>
                    <a:p>
                      <a:r>
                        <a:rPr lang="en-US" sz="1600" baseline="0" dirty="0" smtClean="0"/>
                        <a:t>Sandy Weintraub, Director</a:t>
                      </a:r>
                    </a:p>
                    <a:p>
                      <a:r>
                        <a:rPr lang="en-US" sz="1600" baseline="0" dirty="0" smtClean="0"/>
                        <a:t>Student Conduct and Community Standards</a:t>
                      </a:r>
                    </a:p>
                    <a:p>
                      <a:r>
                        <a:rPr lang="en-US" sz="1600" baseline="0" dirty="0" smtClean="0"/>
                        <a:t>541-346-1140</a:t>
                      </a:r>
                    </a:p>
                  </a:txBody>
                  <a:tcPr/>
                </a:tc>
              </a:tr>
              <a:tr h="3083946">
                <a:tc>
                  <a:txBody>
                    <a:bodyPr/>
                    <a:lstStyle/>
                    <a:p>
                      <a:r>
                        <a:rPr lang="en-US" baseline="0" dirty="0" smtClean="0"/>
                        <a:t>Services and resources for student survivors of sexual harassment and violence</a:t>
                      </a:r>
                      <a:endParaRPr lang="en-US" dirty="0"/>
                    </a:p>
                  </a:txBody>
                  <a:tcPr/>
                </a:tc>
                <a:tc>
                  <a:txBody>
                    <a:bodyPr/>
                    <a:lstStyle/>
                    <a:p>
                      <a:r>
                        <a:rPr lang="en-US" sz="1600" dirty="0" smtClean="0"/>
                        <a:t>Paul Shang, Assistant Vice President and Dean of Students</a:t>
                      </a:r>
                    </a:p>
                    <a:p>
                      <a:r>
                        <a:rPr lang="en-US" sz="1600" dirty="0" smtClean="0"/>
                        <a:t>541-346-8206</a:t>
                      </a:r>
                    </a:p>
                    <a:p>
                      <a:r>
                        <a:rPr lang="en-US" sz="1600" dirty="0" smtClean="0">
                          <a:hlinkClick r:id="rId3"/>
                        </a:rPr>
                        <a:t>pshang@uoregon.edu</a:t>
                      </a:r>
                      <a:endParaRPr lang="en-US" sz="1600" dirty="0" smtClean="0"/>
                    </a:p>
                    <a:p>
                      <a:endParaRPr lang="en-US" sz="1600" dirty="0" smtClean="0"/>
                    </a:p>
                    <a:p>
                      <a:r>
                        <a:rPr lang="en-US" sz="1600" dirty="0" smtClean="0"/>
                        <a:t>Sheryl Eyster, Associate</a:t>
                      </a:r>
                      <a:r>
                        <a:rPr lang="en-US" sz="1600" baseline="0" dirty="0" smtClean="0"/>
                        <a:t> Dean of Students</a:t>
                      </a:r>
                    </a:p>
                    <a:p>
                      <a:r>
                        <a:rPr lang="en-US" sz="1600" baseline="0" dirty="0" smtClean="0"/>
                        <a:t>541-346-1156</a:t>
                      </a:r>
                    </a:p>
                    <a:p>
                      <a:r>
                        <a:rPr lang="en-US" sz="1600" baseline="0" dirty="0" smtClean="0">
                          <a:hlinkClick r:id="rId4"/>
                        </a:rPr>
                        <a:t>seyster@uoregon.edu</a:t>
                      </a:r>
                      <a:endParaRPr lang="en-US" sz="1600" baseline="0" dirty="0" smtClean="0"/>
                    </a:p>
                    <a:p>
                      <a:endParaRPr lang="en-US" sz="1600" baseline="0" dirty="0" smtClean="0"/>
                    </a:p>
                    <a:p>
                      <a:r>
                        <a:rPr lang="en-US" sz="1600" baseline="0" dirty="0" smtClean="0"/>
                        <a:t>Renae DeSautel, Sexual Violence Response and Services Coordinator</a:t>
                      </a:r>
                    </a:p>
                    <a:p>
                      <a:r>
                        <a:rPr lang="en-US" sz="1600" baseline="0" dirty="0" smtClean="0"/>
                        <a:t>541-346-8194</a:t>
                      </a:r>
                    </a:p>
                    <a:p>
                      <a:r>
                        <a:rPr lang="en-US" sz="1600" baseline="0" dirty="0" smtClean="0">
                          <a:hlinkClick r:id="rId5"/>
                        </a:rPr>
                        <a:t>desautel@uoregon.edu</a:t>
                      </a:r>
                      <a:r>
                        <a:rPr lang="en-US" sz="1600" baseline="0" dirty="0" smtClean="0"/>
                        <a:t>  </a:t>
                      </a:r>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New UO Resources for Students</a:t>
            </a:r>
            <a:endParaRPr lang="en-US" dirty="0"/>
          </a:p>
        </p:txBody>
      </p:sp>
      <p:sp>
        <p:nvSpPr>
          <p:cNvPr id="3" name="Content Placeholder 2"/>
          <p:cNvSpPr>
            <a:spLocks noGrp="1"/>
          </p:cNvSpPr>
          <p:nvPr>
            <p:ph idx="1"/>
          </p:nvPr>
        </p:nvSpPr>
        <p:spPr/>
        <p:txBody>
          <a:bodyPr>
            <a:normAutofit fontScale="92500" lnSpcReduction="20000"/>
          </a:bodyPr>
          <a:lstStyle/>
          <a:p>
            <a:pPr marL="0">
              <a:buNone/>
            </a:pPr>
            <a:r>
              <a:rPr lang="en-US" dirty="0" smtClean="0"/>
              <a:t>The University of Oregon Student Affairs Division has developed the following new resources for students:</a:t>
            </a:r>
          </a:p>
          <a:p>
            <a:r>
              <a:rPr lang="en-US" dirty="0" smtClean="0"/>
              <a:t>24/7 Crisis Line:</a:t>
            </a:r>
          </a:p>
          <a:p>
            <a:pPr>
              <a:buNone/>
            </a:pPr>
            <a:r>
              <a:rPr lang="en-US" dirty="0" smtClean="0"/>
              <a:t>    Call 541-346-SATE (7233) to receive support and learn options to receive help and/or report their situation.</a:t>
            </a:r>
          </a:p>
          <a:p>
            <a:r>
              <a:rPr lang="en-US" dirty="0" smtClean="0"/>
              <a:t>An Interpersonal Violence team within the University Counseling and Testing Center with counselors specially trained in working with trauma victims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New UO Resources for Students</a:t>
            </a:r>
            <a:endParaRPr lang="en-US" dirty="0"/>
          </a:p>
        </p:txBody>
      </p:sp>
      <p:sp>
        <p:nvSpPr>
          <p:cNvPr id="3" name="Content Placeholder 2"/>
          <p:cNvSpPr>
            <a:spLocks noGrp="1"/>
          </p:cNvSpPr>
          <p:nvPr>
            <p:ph idx="1"/>
          </p:nvPr>
        </p:nvSpPr>
        <p:spPr/>
        <p:txBody>
          <a:bodyPr/>
          <a:lstStyle/>
          <a:p>
            <a:pPr algn="ctr">
              <a:buNone/>
            </a:pPr>
            <a:r>
              <a:rPr lang="en-US" dirty="0" smtClean="0"/>
              <a:t>	</a:t>
            </a:r>
          </a:p>
          <a:p>
            <a:pPr algn="ctr">
              <a:buNone/>
            </a:pPr>
            <a:r>
              <a:rPr lang="en-US" dirty="0" smtClean="0"/>
              <a:t>Learn more about options at SAFE.UOREGON.EDU, </a:t>
            </a:r>
          </a:p>
          <a:p>
            <a:pPr algn="ctr">
              <a:buNone/>
            </a:pPr>
            <a:r>
              <a:rPr lang="en-US" dirty="0" smtClean="0"/>
              <a:t>	including access to a new pamphlet, </a:t>
            </a:r>
          </a:p>
          <a:p>
            <a:pPr algn="ctr">
              <a:buNone/>
            </a:pPr>
            <a:r>
              <a:rPr lang="en-US" dirty="0" smtClean="0"/>
              <a:t>Help for Students – </a:t>
            </a:r>
          </a:p>
          <a:p>
            <a:pPr algn="ctr">
              <a:buNone/>
            </a:pPr>
            <a:r>
              <a:rPr lang="en-US" dirty="0" smtClean="0"/>
              <a:t>A Guide for the University of Oregon Community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1">
            <a:schemeClr val="accent3"/>
          </a:lnRef>
          <a:fillRef idx="2">
            <a:schemeClr val="accent3"/>
          </a:fillRef>
          <a:effectRef idx="1">
            <a:schemeClr val="accent3"/>
          </a:effectRef>
          <a:fontRef idx="minor">
            <a:schemeClr val="dk1"/>
          </a:fontRef>
        </p:style>
        <p:txBody>
          <a:bodyPr/>
          <a:lstStyle/>
          <a:p>
            <a:r>
              <a:rPr lang="en-US" dirty="0" smtClean="0"/>
              <a:t>TITLE IX - QUICK TIPS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Be mindful of information you receive regarding behavior within the UO community that might constitute sexual harassment.</a:t>
            </a:r>
          </a:p>
          <a:p>
            <a:r>
              <a:rPr lang="en-US" dirty="0" smtClean="0"/>
              <a:t>If you have reason to believe that a student or employee has been subject to sexual harassment, notify your supervisor or the Office of Affirmative Action.</a:t>
            </a:r>
          </a:p>
          <a:p>
            <a:pPr>
              <a:buNone/>
            </a:pP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TITLE IX - QUICK TIPS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Unless you are a supervisor receiving information regarding behavior by an employee you supervise, your duty is to report the information you have, not to investigate the reported incident.</a:t>
            </a:r>
          </a:p>
          <a:p>
            <a:r>
              <a:rPr lang="en-US" dirty="0" smtClean="0"/>
              <a:t>Failure to report limits the UO ability to provide an environment for students and employees that is free of sexual harassment.  </a:t>
            </a:r>
          </a:p>
          <a:p>
            <a:r>
              <a:rPr lang="en-US" dirty="0" smtClean="0"/>
              <a:t>Failure to report when required is a performance issue, and could potentially result in personal liability.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a:t>Sexual Harassment is a form of discrimination on the basis of sex.</a:t>
            </a:r>
          </a:p>
        </p:txBody>
      </p:sp>
      <p:sp>
        <p:nvSpPr>
          <p:cNvPr id="3" name="Content Placeholder 2"/>
          <p:cNvSpPr>
            <a:spLocks noGrp="1"/>
          </p:cNvSpPr>
          <p:nvPr>
            <p:ph idx="1"/>
          </p:nvPr>
        </p:nvSpPr>
        <p:spPr>
          <a:xfrm>
            <a:off x="457200" y="2667000"/>
            <a:ext cx="8229600" cy="3459163"/>
          </a:xfrm>
        </p:spPr>
        <p:txBody>
          <a:bodyPr/>
          <a:lstStyle/>
          <a:p>
            <a:pPr>
              <a:buNone/>
            </a:pPr>
            <a:r>
              <a:rPr lang="en-US" dirty="0" smtClean="0"/>
              <a:t>There are two forms of sexual harassment:</a:t>
            </a:r>
          </a:p>
          <a:p>
            <a:pPr lvl="1">
              <a:buFont typeface="Arial" pitchFamily="34" charset="0"/>
              <a:buChar char="•"/>
            </a:pPr>
            <a:endParaRPr lang="en-US" dirty="0"/>
          </a:p>
          <a:p>
            <a:pPr lvl="1">
              <a:buFont typeface="Arial" pitchFamily="34" charset="0"/>
              <a:buChar char="•"/>
            </a:pPr>
            <a:r>
              <a:rPr lang="en-US" dirty="0" smtClean="0"/>
              <a:t>Quid Pro Quo (this for that) harassment</a:t>
            </a:r>
          </a:p>
          <a:p>
            <a:pPr lvl="1">
              <a:buFont typeface="Arial" pitchFamily="34" charset="0"/>
              <a:buChar char="•"/>
            </a:pPr>
            <a:r>
              <a:rPr lang="en-US" dirty="0" smtClean="0"/>
              <a:t>Hostile environment harassment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100" dirty="0" smtClean="0"/>
              <a:t> Two Forms of Sexual Harassment</a:t>
            </a:r>
            <a:r>
              <a:rPr lang="en-US" dirty="0" smtClean="0"/>
              <a:t> </a:t>
            </a:r>
            <a:endParaRPr lang="en-US" dirty="0"/>
          </a:p>
        </p:txBody>
      </p:sp>
      <p:sp>
        <p:nvSpPr>
          <p:cNvPr id="3" name="Content Placeholder 2"/>
          <p:cNvSpPr>
            <a:spLocks noGrp="1"/>
          </p:cNvSpPr>
          <p:nvPr>
            <p:ph sz="half" idx="1"/>
          </p:nvPr>
        </p:nvSpPr>
        <p:spPr>
          <a:xfrm>
            <a:off x="457200" y="1143000"/>
            <a:ext cx="4038600" cy="5364163"/>
          </a:xfrm>
          <a:ln>
            <a:solidFill>
              <a:schemeClr val="accent3">
                <a:lumMod val="50000"/>
              </a:schemeClr>
            </a:solidFill>
          </a:ln>
        </p:spPr>
        <p:txBody>
          <a:bodyPr>
            <a:normAutofit fontScale="77500" lnSpcReduction="20000"/>
          </a:bodyPr>
          <a:lstStyle/>
          <a:p>
            <a:pPr marL="0">
              <a:buNone/>
            </a:pPr>
            <a:r>
              <a:rPr lang="en-US" b="1" dirty="0"/>
              <a:t>Quid Pro Quo Sexual Harassment exists when there are </a:t>
            </a:r>
            <a:endParaRPr lang="en-US" b="1" dirty="0" smtClean="0"/>
          </a:p>
          <a:p>
            <a:pPr>
              <a:buNone/>
            </a:pPr>
            <a:endParaRPr lang="en-US" dirty="0"/>
          </a:p>
          <a:p>
            <a:pPr lvl="0"/>
            <a:r>
              <a:rPr lang="en-US" dirty="0"/>
              <a:t>Unwelcome sexual advances, requests for sexual favors or other verbal or physical conduct of a sexual nature; and</a:t>
            </a:r>
          </a:p>
          <a:p>
            <a:pPr lvl="0"/>
            <a:r>
              <a:rPr lang="en-US" dirty="0"/>
              <a:t>Submission to or </a:t>
            </a:r>
            <a:r>
              <a:rPr lang="en-US" dirty="0" smtClean="0"/>
              <a:t>rejection </a:t>
            </a:r>
            <a:r>
              <a:rPr lang="en-US" dirty="0"/>
              <a:t>of such conduct results in adverse educational or employment action</a:t>
            </a:r>
            <a:r>
              <a:rPr lang="en-US" dirty="0" smtClean="0"/>
              <a:t>.</a:t>
            </a:r>
          </a:p>
          <a:p>
            <a:pPr lvl="0"/>
            <a:r>
              <a:rPr lang="en-US" dirty="0" smtClean="0"/>
              <a:t>Offering a benefit can be just as detrimental.</a:t>
            </a:r>
            <a:endParaRPr lang="en-US" dirty="0"/>
          </a:p>
          <a:p>
            <a:pPr>
              <a:buNone/>
            </a:pPr>
            <a:endParaRPr lang="en-US" dirty="0"/>
          </a:p>
        </p:txBody>
      </p:sp>
      <p:sp>
        <p:nvSpPr>
          <p:cNvPr id="4" name="Content Placeholder 3"/>
          <p:cNvSpPr>
            <a:spLocks noGrp="1"/>
          </p:cNvSpPr>
          <p:nvPr>
            <p:ph sz="half" idx="2"/>
          </p:nvPr>
        </p:nvSpPr>
        <p:spPr>
          <a:xfrm>
            <a:off x="4648200" y="1143000"/>
            <a:ext cx="4038600" cy="5364163"/>
          </a:xfrm>
          <a:ln>
            <a:solidFill>
              <a:schemeClr val="accent3">
                <a:lumMod val="50000"/>
              </a:schemeClr>
            </a:solidFill>
          </a:ln>
        </p:spPr>
        <p:txBody>
          <a:bodyPr>
            <a:normAutofit fontScale="77500" lnSpcReduction="20000"/>
          </a:bodyPr>
          <a:lstStyle/>
          <a:p>
            <a:pPr marL="0">
              <a:buNone/>
            </a:pPr>
            <a:r>
              <a:rPr lang="en-US" b="1" dirty="0"/>
              <a:t>Hostile Environment Sexual Harassment </a:t>
            </a:r>
            <a:r>
              <a:rPr lang="en-US" b="1" dirty="0" smtClean="0"/>
              <a:t>is</a:t>
            </a:r>
          </a:p>
          <a:p>
            <a:pPr marL="0">
              <a:buNone/>
            </a:pPr>
            <a:endParaRPr lang="en-US" dirty="0"/>
          </a:p>
          <a:p>
            <a:pPr lvl="0"/>
            <a:r>
              <a:rPr lang="en-US" dirty="0"/>
              <a:t>Unwelcome verbal or physical conduct of a sexual nature </a:t>
            </a:r>
            <a:r>
              <a:rPr lang="en-US" dirty="0" smtClean="0"/>
              <a:t>that is</a:t>
            </a:r>
            <a:endParaRPr lang="en-US" dirty="0"/>
          </a:p>
          <a:p>
            <a:pPr lvl="0"/>
            <a:r>
              <a:rPr lang="en-US" dirty="0"/>
              <a:t>Sufficiently severe</a:t>
            </a:r>
            <a:r>
              <a:rPr lang="en-US" dirty="0" smtClean="0"/>
              <a:t>, and </a:t>
            </a:r>
            <a:r>
              <a:rPr lang="en-US" dirty="0"/>
              <a:t>persistent or pervasive that it</a:t>
            </a:r>
          </a:p>
          <a:p>
            <a:pPr lvl="0"/>
            <a:r>
              <a:rPr lang="en-US" dirty="0"/>
              <a:t>Has created an intimidating, hostile or offensive academic or work environment that has the effect of </a:t>
            </a:r>
            <a:r>
              <a:rPr lang="en-US" u="sng" dirty="0"/>
              <a:t>unreasonably </a:t>
            </a:r>
            <a:r>
              <a:rPr lang="en-US" dirty="0"/>
              <a:t>interfering with, limiting or depriving someone of the ability to participate in or benefit from an educational program or activity.</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Totality of the Circumstances</a:t>
            </a:r>
            <a:endParaRPr lang="en-US" dirty="0"/>
          </a:p>
        </p:txBody>
      </p:sp>
      <p:sp>
        <p:nvSpPr>
          <p:cNvPr id="3" name="Content Placeholder 2"/>
          <p:cNvSpPr>
            <a:spLocks noGrp="1"/>
          </p:cNvSpPr>
          <p:nvPr>
            <p:ph sz="half" idx="1"/>
          </p:nvPr>
        </p:nvSpPr>
        <p:spPr/>
        <p:txBody>
          <a:bodyPr/>
          <a:lstStyle/>
          <a:p>
            <a:r>
              <a:rPr lang="en-US" dirty="0" smtClean="0"/>
              <a:t>Frequency of conduct (persistent or pervasive)</a:t>
            </a:r>
          </a:p>
          <a:p>
            <a:r>
              <a:rPr lang="en-US" dirty="0" smtClean="0"/>
              <a:t>Nature and severity of conduct</a:t>
            </a:r>
          </a:p>
          <a:p>
            <a:r>
              <a:rPr lang="en-US" dirty="0" smtClean="0"/>
              <a:t>Physically threatening?</a:t>
            </a:r>
          </a:p>
          <a:p>
            <a:r>
              <a:rPr lang="en-US" dirty="0" smtClean="0"/>
              <a:t>Humiliating? </a:t>
            </a:r>
          </a:p>
          <a:p>
            <a:r>
              <a:rPr lang="en-US" dirty="0" smtClean="0"/>
              <a:t>Effect on mental or emotional state?</a:t>
            </a:r>
            <a:endParaRPr lang="en-US" dirty="0"/>
          </a:p>
        </p:txBody>
      </p:sp>
      <p:sp>
        <p:nvSpPr>
          <p:cNvPr id="4" name="Content Placeholder 3"/>
          <p:cNvSpPr>
            <a:spLocks noGrp="1"/>
          </p:cNvSpPr>
          <p:nvPr>
            <p:ph sz="half" idx="2"/>
          </p:nvPr>
        </p:nvSpPr>
        <p:spPr/>
        <p:txBody>
          <a:bodyPr/>
          <a:lstStyle/>
          <a:p>
            <a:r>
              <a:rPr lang="en-US" dirty="0" smtClean="0"/>
              <a:t>Directed at more than one person?</a:t>
            </a:r>
          </a:p>
          <a:p>
            <a:r>
              <a:rPr lang="en-US" dirty="0" smtClean="0"/>
              <a:t>Unreasonable?</a:t>
            </a:r>
          </a:p>
          <a:p>
            <a:r>
              <a:rPr lang="en-US" dirty="0" smtClean="0"/>
              <a:t>Utterance or epithet which is offensive?</a:t>
            </a:r>
          </a:p>
          <a:p>
            <a:r>
              <a:rPr lang="en-US" dirty="0" smtClean="0"/>
              <a:t>First Amendment considerations?</a:t>
            </a:r>
            <a:endParaRPr lang="en-US" dirty="0"/>
          </a:p>
        </p:txBody>
      </p:sp>
    </p:spTree>
    <p:extLst>
      <p:ext uri="{BB962C8B-B14F-4D97-AF65-F5344CB8AC3E}">
        <p14:creationId xmlns:p14="http://schemas.microsoft.com/office/powerpoint/2010/main" xmlns="" val="3009884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Sexual assault </a:t>
            </a:r>
            <a:r>
              <a:rPr lang="en-US" sz="3200" b="1" dirty="0" smtClean="0"/>
              <a:t/>
            </a:r>
            <a:br>
              <a:rPr lang="en-US" sz="3200" b="1" dirty="0" smtClean="0"/>
            </a:br>
            <a:r>
              <a:rPr lang="en-US" sz="3200" b="1" dirty="0" smtClean="0"/>
              <a:t>and </a:t>
            </a:r>
            <a:r>
              <a:rPr lang="en-US" sz="3200" b="1" dirty="0"/>
              <a:t>other forms of sexual violence </a:t>
            </a:r>
            <a:endParaRPr lang="en-US" sz="3200" dirty="0"/>
          </a:p>
        </p:txBody>
      </p:sp>
      <p:sp>
        <p:nvSpPr>
          <p:cNvPr id="5" name="Content Placeholder 4"/>
          <p:cNvSpPr>
            <a:spLocks noGrp="1"/>
          </p:cNvSpPr>
          <p:nvPr>
            <p:ph idx="1"/>
          </p:nvPr>
        </p:nvSpPr>
        <p:spPr>
          <a:xfrm>
            <a:off x="457200" y="1752600"/>
            <a:ext cx="8229600" cy="4373563"/>
          </a:xfrm>
        </p:spPr>
        <p:txBody>
          <a:bodyPr>
            <a:normAutofit fontScale="92500" lnSpcReduction="10000"/>
          </a:bodyPr>
          <a:lstStyle/>
          <a:p>
            <a:pPr marL="0">
              <a:buNone/>
            </a:pPr>
            <a:r>
              <a:rPr lang="en-US" b="1" dirty="0"/>
              <a:t>Sexual assault and other forms of sexual violence </a:t>
            </a:r>
            <a:r>
              <a:rPr lang="en-US" dirty="0"/>
              <a:t>are an extreme </a:t>
            </a:r>
            <a:r>
              <a:rPr lang="en-US" sz="2800" dirty="0"/>
              <a:t>form of </a:t>
            </a:r>
            <a:r>
              <a:rPr lang="en-US" sz="2800" b="1" dirty="0" smtClean="0"/>
              <a:t>hostile </a:t>
            </a:r>
            <a:r>
              <a:rPr lang="en-US" sz="2800" b="1" dirty="0"/>
              <a:t>environment </a:t>
            </a:r>
            <a:r>
              <a:rPr lang="en-US" sz="2800" dirty="0"/>
              <a:t>sexual harassment.  </a:t>
            </a:r>
            <a:r>
              <a:rPr lang="en-US" b="1" dirty="0"/>
              <a:t> </a:t>
            </a:r>
            <a:endParaRPr lang="en-US" b="1" dirty="0" smtClean="0"/>
          </a:p>
          <a:p>
            <a:pPr marL="0">
              <a:buNone/>
            </a:pPr>
            <a:endParaRPr lang="en-US" sz="2000" b="1" dirty="0"/>
          </a:p>
          <a:p>
            <a:pPr marL="0">
              <a:buNone/>
            </a:pPr>
            <a:r>
              <a:rPr lang="en-US" b="1" dirty="0" smtClean="0"/>
              <a:t>Sexual </a:t>
            </a:r>
            <a:r>
              <a:rPr lang="en-US" b="1" dirty="0"/>
              <a:t>violence</a:t>
            </a:r>
            <a:r>
              <a:rPr lang="en-US" dirty="0"/>
              <a:t> includes</a:t>
            </a:r>
            <a:endParaRPr lang="en-US" sz="2800" dirty="0"/>
          </a:p>
          <a:p>
            <a:pPr lvl="1"/>
            <a:r>
              <a:rPr lang="en-US" dirty="0"/>
              <a:t>Sexual </a:t>
            </a:r>
            <a:r>
              <a:rPr lang="en-US" dirty="0" smtClean="0"/>
              <a:t>assault (intentional, non-consensual sexual touching or intercourse, however slight, with any object; vaginal or oral penetration)</a:t>
            </a:r>
            <a:endParaRPr lang="en-US" sz="2400" dirty="0"/>
          </a:p>
          <a:p>
            <a:pPr lvl="1"/>
            <a:r>
              <a:rPr lang="en-US" dirty="0"/>
              <a:t>Partner or dating violence</a:t>
            </a:r>
            <a:endParaRPr lang="en-US" sz="2400" dirty="0"/>
          </a:p>
          <a:p>
            <a:pPr lvl="1"/>
            <a:r>
              <a:rPr lang="en-US" dirty="0"/>
              <a:t>Gender-based stalking and bullying</a:t>
            </a:r>
            <a:endParaRPr lang="en-US" sz="2400"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 Incapacity - Consent</a:t>
            </a:r>
            <a:endParaRPr lang="en-US" dirty="0"/>
          </a:p>
        </p:txBody>
      </p:sp>
      <p:sp>
        <p:nvSpPr>
          <p:cNvPr id="3" name="Content Placeholder 2"/>
          <p:cNvSpPr>
            <a:spLocks noGrp="1"/>
          </p:cNvSpPr>
          <p:nvPr>
            <p:ph idx="1"/>
          </p:nvPr>
        </p:nvSpPr>
        <p:spPr/>
        <p:txBody>
          <a:bodyPr/>
          <a:lstStyle/>
          <a:p>
            <a:r>
              <a:rPr lang="en-US" dirty="0" smtClean="0"/>
              <a:t>Was force used to obtain sexual access?</a:t>
            </a:r>
          </a:p>
          <a:p>
            <a:r>
              <a:rPr lang="en-US" dirty="0" smtClean="0"/>
              <a:t>Did the Respondent know, or should they have known, that the Complainant was incapacitated? </a:t>
            </a:r>
          </a:p>
          <a:p>
            <a:r>
              <a:rPr lang="en-US" dirty="0" smtClean="0"/>
              <a:t>What clear words or actions by the Complainant gave the Respondent permission for the specific sexual activity that took place?</a:t>
            </a:r>
            <a:endParaRPr lang="en-US" dirty="0"/>
          </a:p>
        </p:txBody>
      </p:sp>
    </p:spTree>
    <p:extLst>
      <p:ext uri="{BB962C8B-B14F-4D97-AF65-F5344CB8AC3E}">
        <p14:creationId xmlns:p14="http://schemas.microsoft.com/office/powerpoint/2010/main" xmlns="" val="193653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a:t>
            </a:r>
            <a:endParaRPr lang="en-US" dirty="0"/>
          </a:p>
        </p:txBody>
      </p:sp>
      <p:sp>
        <p:nvSpPr>
          <p:cNvPr id="3" name="Content Placeholder 2"/>
          <p:cNvSpPr>
            <a:spLocks noGrp="1"/>
          </p:cNvSpPr>
          <p:nvPr>
            <p:ph idx="1"/>
          </p:nvPr>
        </p:nvSpPr>
        <p:spPr/>
        <p:txBody>
          <a:bodyPr/>
          <a:lstStyle/>
          <a:p>
            <a:r>
              <a:rPr lang="en-US" dirty="0" smtClean="0"/>
              <a:t>Type of force to consider:</a:t>
            </a:r>
          </a:p>
          <a:p>
            <a:pPr lvl="1"/>
            <a:r>
              <a:rPr lang="en-US" dirty="0" smtClean="0"/>
              <a:t>Physical Violence</a:t>
            </a:r>
          </a:p>
          <a:p>
            <a:pPr lvl="1"/>
            <a:r>
              <a:rPr lang="en-US" dirty="0" smtClean="0"/>
              <a:t>Threats – anything that would make someone do something they wouldn’t normally have done absent the threat</a:t>
            </a:r>
          </a:p>
          <a:p>
            <a:pPr lvl="1"/>
            <a:r>
              <a:rPr lang="en-US" dirty="0" smtClean="0"/>
              <a:t>Intimidation – implied threat</a:t>
            </a:r>
          </a:p>
          <a:p>
            <a:pPr lvl="1"/>
            <a:r>
              <a:rPr lang="en-US" dirty="0" smtClean="0"/>
              <a:t>Coercion – the application of an unreasonable amount of pressure for sexual access (consider frequency, isolation, duration, intensity)</a:t>
            </a:r>
            <a:endParaRPr lang="en-US" dirty="0"/>
          </a:p>
        </p:txBody>
      </p:sp>
    </p:spTree>
    <p:extLst>
      <p:ext uri="{BB962C8B-B14F-4D97-AF65-F5344CB8AC3E}">
        <p14:creationId xmlns:p14="http://schemas.microsoft.com/office/powerpoint/2010/main" xmlns="" val="403554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a:t>
            </a:r>
            <a:endParaRPr lang="en-US" dirty="0"/>
          </a:p>
        </p:txBody>
      </p:sp>
      <p:sp>
        <p:nvSpPr>
          <p:cNvPr id="3" name="Content Placeholder 2"/>
          <p:cNvSpPr>
            <a:spLocks noGrp="1"/>
          </p:cNvSpPr>
          <p:nvPr>
            <p:ph idx="1"/>
          </p:nvPr>
        </p:nvSpPr>
        <p:spPr/>
        <p:txBody>
          <a:bodyPr/>
          <a:lstStyle/>
          <a:p>
            <a:r>
              <a:rPr lang="en-US" dirty="0" smtClean="0"/>
              <a:t>If any type of force was used – there can be no consent. </a:t>
            </a:r>
          </a:p>
          <a:p>
            <a:r>
              <a:rPr lang="en-US" dirty="0" smtClean="0"/>
              <a:t>Incapacity and Consent become irrelevant if force was used.</a:t>
            </a:r>
            <a:endParaRPr lang="en-US" dirty="0"/>
          </a:p>
        </p:txBody>
      </p:sp>
    </p:spTree>
    <p:extLst>
      <p:ext uri="{BB962C8B-B14F-4D97-AF65-F5344CB8AC3E}">
        <p14:creationId xmlns:p14="http://schemas.microsoft.com/office/powerpoint/2010/main" xmlns="" val="1672813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329</TotalTime>
  <Words>1658</Words>
  <Application>Microsoft Office PowerPoint</Application>
  <PresentationFormat>On-screen Show (4:3)</PresentationFormat>
  <Paragraphs>184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Title IX of the Education Amendments of 1972 provides that:</vt:lpstr>
      <vt:lpstr>Slide 2</vt:lpstr>
      <vt:lpstr>Sexual Harassment is a form of discrimination on the basis of sex.</vt:lpstr>
      <vt:lpstr> Two Forms of Sexual Harassment </vt:lpstr>
      <vt:lpstr>Totality of the Circumstances</vt:lpstr>
      <vt:lpstr>Sexual assault  and other forms of sexual violence </vt:lpstr>
      <vt:lpstr>Force – Incapacity - Consent</vt:lpstr>
      <vt:lpstr>Force</vt:lpstr>
      <vt:lpstr>Force</vt:lpstr>
      <vt:lpstr>Incapacity</vt:lpstr>
      <vt:lpstr>Consent</vt:lpstr>
      <vt:lpstr>Remember </vt:lpstr>
      <vt:lpstr>Policies, Definitions, Process</vt:lpstr>
      <vt:lpstr>New Information</vt:lpstr>
      <vt:lpstr>Protocol</vt:lpstr>
      <vt:lpstr>UO Protocol for Responding to Reported Issues of Sexual Harassment</vt:lpstr>
      <vt:lpstr>How does protocol work for students?</vt:lpstr>
      <vt:lpstr>How does protocol work for students?</vt:lpstr>
      <vt:lpstr>How does protocol work for students?</vt:lpstr>
      <vt:lpstr>How does protocol work for students?</vt:lpstr>
      <vt:lpstr>How does protocol work for employees?</vt:lpstr>
      <vt:lpstr>Formal Grievance Processes for UO Employees</vt:lpstr>
      <vt:lpstr>Prohibited Discrimination and Sexual Harassment Contacts</vt:lpstr>
      <vt:lpstr>Prohibited Discrimination and Sexual Harassment Contacts</vt:lpstr>
      <vt:lpstr>New UO Resources for Students</vt:lpstr>
      <vt:lpstr>New UO Resources for Students</vt:lpstr>
      <vt:lpstr>TITLE IX - QUICK TIPS</vt:lpstr>
      <vt:lpstr>TITLE IX - QUICK TIPS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penny</dc:creator>
  <cp:lastModifiedBy>Sandy Weintraub</cp:lastModifiedBy>
  <cp:revision>53</cp:revision>
  <dcterms:created xsi:type="dcterms:W3CDTF">2014-01-31T20:58:20Z</dcterms:created>
  <dcterms:modified xsi:type="dcterms:W3CDTF">2014-05-19T22:51:21Z</dcterms:modified>
</cp:coreProperties>
</file>